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Georgia" panose="02040502050405020303" pitchFamily="18" charset="0"/>
      <p:regular r:id="rId11"/>
      <p:bold r:id="rId12"/>
      <p:italic r:id="rId13"/>
      <p:boldItalic r:id="rId14"/>
    </p:embeddedFont>
    <p:embeddedFont>
      <p:font typeface="Acme" panose="020B0604020202020204" charset="0"/>
      <p:regular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96" y="-3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55936785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hyperlink" Target="https://bonhoefferblog.wordpress.com/2009/10/23/the-secret-engagement-of-dietrich-bonhoeffer-maria-von-wedemeyer/" TargetMode="External"/><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p:nvPr/>
        </p:nvSpPr>
        <p:spPr>
          <a:xfrm>
            <a:off x="3101800" y="2172575"/>
            <a:ext cx="7339500" cy="856200"/>
          </a:xfrm>
          <a:prstGeom prst="rect">
            <a:avLst/>
          </a:prstGeom>
          <a:noFill/>
          <a:ln>
            <a:noFill/>
          </a:ln>
        </p:spPr>
        <p:txBody>
          <a:bodyPr lIns="91425" tIns="91425" rIns="91425" bIns="91425" anchor="t" anchorCtr="0">
            <a:noAutofit/>
          </a:bodyPr>
          <a:lstStyle/>
          <a:p>
            <a:pPr lvl="0">
              <a:spcBef>
                <a:spcPts val="0"/>
              </a:spcBef>
              <a:buNone/>
            </a:pPr>
            <a:endParaRPr/>
          </a:p>
        </p:txBody>
      </p:sp>
      <p:pic>
        <p:nvPicPr>
          <p:cNvPr id="55" name="Shape 55" descr="Dietrich Bonhoeffer Pictures"/>
          <p:cNvPicPr preferRelativeResize="0"/>
          <p:nvPr/>
        </p:nvPicPr>
        <p:blipFill rotWithShape="1">
          <a:blip r:embed="rId3">
            <a:alphaModFix/>
          </a:blip>
          <a:srcRect l="22507" r="22502"/>
          <a:stretch/>
        </p:blipFill>
        <p:spPr>
          <a:xfrm>
            <a:off x="0" y="0"/>
            <a:ext cx="6215411" cy="5143499"/>
          </a:xfrm>
          <a:prstGeom prst="rect">
            <a:avLst/>
          </a:prstGeom>
          <a:noFill/>
          <a:ln>
            <a:noFill/>
          </a:ln>
        </p:spPr>
      </p:pic>
      <p:sp>
        <p:nvSpPr>
          <p:cNvPr id="56" name="Shape 56"/>
          <p:cNvSpPr txBox="1"/>
          <p:nvPr/>
        </p:nvSpPr>
        <p:spPr>
          <a:xfrm>
            <a:off x="6059625" y="1779925"/>
            <a:ext cx="3141300" cy="856200"/>
          </a:xfrm>
          <a:prstGeom prst="rect">
            <a:avLst/>
          </a:prstGeom>
          <a:noFill/>
          <a:ln>
            <a:noFill/>
          </a:ln>
        </p:spPr>
        <p:txBody>
          <a:bodyPr lIns="91425" tIns="91425" rIns="91425" bIns="91425" anchor="t" anchorCtr="0">
            <a:noAutofit/>
          </a:bodyPr>
          <a:lstStyle/>
          <a:p>
            <a:pPr lvl="0" algn="ctr" rtl="0">
              <a:spcBef>
                <a:spcPts val="0"/>
              </a:spcBef>
              <a:buClr>
                <a:schemeClr val="dk1"/>
              </a:buClr>
              <a:buSzPct val="30555"/>
              <a:buFont typeface="Arial"/>
              <a:buNone/>
            </a:pPr>
            <a:r>
              <a:rPr lang="en" sz="3600">
                <a:solidFill>
                  <a:schemeClr val="dk1"/>
                </a:solidFill>
                <a:latin typeface="Acme"/>
                <a:ea typeface="Acme"/>
                <a:cs typeface="Acme"/>
                <a:sym typeface="Acme"/>
              </a:rPr>
              <a:t>Dietrich Bonhoeffer</a:t>
            </a:r>
          </a:p>
          <a:p>
            <a:pPr lvl="0" algn="ctr" rtl="0">
              <a:spcBef>
                <a:spcPts val="0"/>
              </a:spcBef>
              <a:buClr>
                <a:schemeClr val="dk1"/>
              </a:buClr>
              <a:buSzPct val="30555"/>
              <a:buFont typeface="Arial"/>
              <a:buNone/>
            </a:pPr>
            <a:r>
              <a:rPr lang="en" sz="3600">
                <a:solidFill>
                  <a:schemeClr val="dk1"/>
                </a:solidFill>
                <a:latin typeface="Acme"/>
                <a:ea typeface="Acme"/>
                <a:cs typeface="Acme"/>
                <a:sym typeface="Acme"/>
              </a:rPr>
              <a:t>1906-1945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p:nvPr/>
        </p:nvSpPr>
        <p:spPr>
          <a:xfrm>
            <a:off x="6714025" y="2970925"/>
            <a:ext cx="7339500" cy="856200"/>
          </a:xfrm>
          <a:prstGeom prst="rect">
            <a:avLst/>
          </a:prstGeom>
          <a:noFill/>
          <a:ln>
            <a:noFill/>
          </a:ln>
        </p:spPr>
        <p:txBody>
          <a:bodyPr lIns="91425" tIns="91425" rIns="91425" bIns="91425" anchor="t" anchorCtr="0">
            <a:noAutofit/>
          </a:bodyPr>
          <a:lstStyle/>
          <a:p>
            <a:pPr lvl="0">
              <a:spcBef>
                <a:spcPts val="0"/>
              </a:spcBef>
              <a:buNone/>
            </a:pPr>
            <a:endParaRPr/>
          </a:p>
        </p:txBody>
      </p:sp>
      <p:pic>
        <p:nvPicPr>
          <p:cNvPr id="62" name="Shape 62" descr="Image result for dietrich bonhoeffer and his twin sister"/>
          <p:cNvPicPr preferRelativeResize="0"/>
          <p:nvPr/>
        </p:nvPicPr>
        <p:blipFill>
          <a:blip r:embed="rId3">
            <a:alphaModFix/>
          </a:blip>
          <a:stretch>
            <a:fillRect/>
          </a:stretch>
        </p:blipFill>
        <p:spPr>
          <a:xfrm>
            <a:off x="5124600" y="1200150"/>
            <a:ext cx="3810000" cy="2743200"/>
          </a:xfrm>
          <a:prstGeom prst="rect">
            <a:avLst/>
          </a:prstGeom>
          <a:noFill/>
          <a:ln>
            <a:noFill/>
          </a:ln>
        </p:spPr>
      </p:pic>
      <p:sp>
        <p:nvSpPr>
          <p:cNvPr id="63" name="Shape 63"/>
          <p:cNvSpPr txBox="1"/>
          <p:nvPr/>
        </p:nvSpPr>
        <p:spPr>
          <a:xfrm>
            <a:off x="117825" y="637375"/>
            <a:ext cx="4842600" cy="856200"/>
          </a:xfrm>
          <a:prstGeom prst="rect">
            <a:avLst/>
          </a:prstGeom>
          <a:noFill/>
          <a:ln>
            <a:noFill/>
          </a:ln>
        </p:spPr>
        <p:txBody>
          <a:bodyPr lIns="91425" tIns="91425" rIns="91425" bIns="91425" anchor="t" anchorCtr="0">
            <a:noAutofit/>
          </a:bodyPr>
          <a:lstStyle/>
          <a:p>
            <a:pPr lvl="0" algn="ctr" rtl="0">
              <a:spcBef>
                <a:spcPts val="0"/>
              </a:spcBef>
              <a:buClr>
                <a:schemeClr val="dk1"/>
              </a:buClr>
              <a:buFont typeface="Arial"/>
              <a:buNone/>
            </a:pPr>
            <a:endParaRPr>
              <a:solidFill>
                <a:schemeClr val="dk1"/>
              </a:solidFill>
              <a:latin typeface="Acme"/>
              <a:ea typeface="Acme"/>
              <a:cs typeface="Acme"/>
              <a:sym typeface="Acme"/>
            </a:endParaRPr>
          </a:p>
          <a:p>
            <a:pPr marL="457200" lvl="0" indent="-336550" rtl="0">
              <a:lnSpc>
                <a:spcPct val="115000"/>
              </a:lnSpc>
              <a:spcBef>
                <a:spcPts val="0"/>
              </a:spcBef>
              <a:buClr>
                <a:schemeClr val="dk1"/>
              </a:buClr>
              <a:buSzPct val="100000"/>
              <a:buFont typeface="Acme"/>
              <a:buChar char="●"/>
            </a:pPr>
            <a:r>
              <a:rPr lang="en" sz="1700">
                <a:solidFill>
                  <a:schemeClr val="dk1"/>
                </a:solidFill>
                <a:latin typeface="Acme"/>
                <a:ea typeface="Acme"/>
                <a:cs typeface="Acme"/>
                <a:sym typeface="Acme"/>
              </a:rPr>
              <a:t>Born February 4, 1906</a:t>
            </a:r>
          </a:p>
          <a:p>
            <a:pPr marL="457200" lvl="0" indent="-336550" rtl="0">
              <a:lnSpc>
                <a:spcPct val="115000"/>
              </a:lnSpc>
              <a:spcBef>
                <a:spcPts val="0"/>
              </a:spcBef>
              <a:buClr>
                <a:schemeClr val="dk1"/>
              </a:buClr>
              <a:buSzPct val="100000"/>
              <a:buFont typeface="Acme"/>
              <a:buChar char="●"/>
            </a:pPr>
            <a:r>
              <a:rPr lang="en" sz="1700">
                <a:solidFill>
                  <a:schemeClr val="dk1"/>
                </a:solidFill>
                <a:latin typeface="Acme"/>
                <a:ea typeface="Acme"/>
                <a:cs typeface="Acme"/>
                <a:sym typeface="Acme"/>
              </a:rPr>
              <a:t>Born in Breslau, Germany</a:t>
            </a:r>
          </a:p>
          <a:p>
            <a:pPr marL="457200" lvl="0" indent="-336550" rtl="0">
              <a:lnSpc>
                <a:spcPct val="115000"/>
              </a:lnSpc>
              <a:spcBef>
                <a:spcPts val="0"/>
              </a:spcBef>
              <a:buClr>
                <a:schemeClr val="dk1"/>
              </a:buClr>
              <a:buSzPct val="100000"/>
              <a:buFont typeface="Acme"/>
              <a:buChar char="●"/>
            </a:pPr>
            <a:r>
              <a:rPr lang="en" sz="1700">
                <a:solidFill>
                  <a:schemeClr val="dk1"/>
                </a:solidFill>
                <a:latin typeface="Acme"/>
                <a:ea typeface="Acme"/>
                <a:cs typeface="Acme"/>
                <a:sym typeface="Acme"/>
              </a:rPr>
              <a:t>The sixth out of eight  children </a:t>
            </a:r>
          </a:p>
          <a:p>
            <a:pPr marL="457200" lvl="0" indent="-336550" rtl="0">
              <a:lnSpc>
                <a:spcPct val="115000"/>
              </a:lnSpc>
              <a:spcBef>
                <a:spcPts val="0"/>
              </a:spcBef>
              <a:buClr>
                <a:schemeClr val="dk1"/>
              </a:buClr>
              <a:buSzPct val="100000"/>
              <a:buFont typeface="Acme"/>
              <a:buChar char="●"/>
            </a:pPr>
            <a:r>
              <a:rPr lang="en" sz="1700">
                <a:solidFill>
                  <a:schemeClr val="dk1"/>
                </a:solidFill>
                <a:latin typeface="Acme"/>
                <a:ea typeface="Acme"/>
                <a:cs typeface="Acme"/>
                <a:sym typeface="Acme"/>
              </a:rPr>
              <a:t>Has a twin sister, Sabine</a:t>
            </a:r>
          </a:p>
          <a:p>
            <a:pPr marL="457200" lvl="0" indent="-336550" rtl="0">
              <a:lnSpc>
                <a:spcPct val="115000"/>
              </a:lnSpc>
              <a:spcBef>
                <a:spcPts val="0"/>
              </a:spcBef>
              <a:buClr>
                <a:schemeClr val="dk1"/>
              </a:buClr>
              <a:buSzPct val="100000"/>
              <a:buFont typeface="Acme"/>
              <a:buChar char="●"/>
            </a:pPr>
            <a:r>
              <a:rPr lang="en" sz="1700">
                <a:solidFill>
                  <a:schemeClr val="dk1"/>
                </a:solidFill>
                <a:latin typeface="Acme"/>
                <a:ea typeface="Acme"/>
                <a:cs typeface="Acme"/>
                <a:sym typeface="Acme"/>
              </a:rPr>
              <a:t>His father is a renowned professor of psychiatry and neurology</a:t>
            </a:r>
          </a:p>
          <a:p>
            <a:pPr marL="457200" lvl="0" indent="-336550" rtl="0">
              <a:lnSpc>
                <a:spcPct val="115000"/>
              </a:lnSpc>
              <a:spcBef>
                <a:spcPts val="0"/>
              </a:spcBef>
              <a:buClr>
                <a:schemeClr val="dk1"/>
              </a:buClr>
              <a:buSzPct val="100000"/>
              <a:buFont typeface="Acme"/>
              <a:buChar char="●"/>
            </a:pPr>
            <a:r>
              <a:rPr lang="en" sz="1700">
                <a:solidFill>
                  <a:schemeClr val="dk1"/>
                </a:solidFill>
                <a:latin typeface="Acme"/>
                <a:ea typeface="Acme"/>
                <a:cs typeface="Acme"/>
                <a:sym typeface="Acme"/>
              </a:rPr>
              <a:t>His mother was one of the few women at the time to obtain a university degree </a:t>
            </a:r>
          </a:p>
          <a:p>
            <a:pPr marL="457200" lvl="0" indent="-336550" rtl="0">
              <a:lnSpc>
                <a:spcPct val="115000"/>
              </a:lnSpc>
              <a:spcBef>
                <a:spcPts val="0"/>
              </a:spcBef>
              <a:buClr>
                <a:schemeClr val="dk1"/>
              </a:buClr>
              <a:buSzPct val="100000"/>
              <a:buFont typeface="Acme"/>
              <a:buChar char="●"/>
            </a:pPr>
            <a:r>
              <a:rPr lang="en" sz="1700">
                <a:solidFill>
                  <a:schemeClr val="dk1"/>
                </a:solidFill>
                <a:latin typeface="Acme"/>
                <a:ea typeface="Acme"/>
                <a:cs typeface="Acme"/>
                <a:sym typeface="Acme"/>
              </a:rPr>
              <a:t>Decided to become a pastor at age 14</a:t>
            </a:r>
          </a:p>
          <a:p>
            <a:pPr marL="457200" lvl="0" indent="-336550" rtl="0">
              <a:lnSpc>
                <a:spcPct val="115000"/>
              </a:lnSpc>
              <a:spcBef>
                <a:spcPts val="0"/>
              </a:spcBef>
              <a:buClr>
                <a:schemeClr val="dk1"/>
              </a:buClr>
              <a:buSzPct val="100000"/>
              <a:buFont typeface="Acme"/>
              <a:buChar char="●"/>
            </a:pPr>
            <a:r>
              <a:rPr lang="en" sz="1700">
                <a:solidFill>
                  <a:schemeClr val="dk1"/>
                </a:solidFill>
                <a:latin typeface="Acme"/>
                <a:ea typeface="Acme"/>
                <a:cs typeface="Acme"/>
                <a:sym typeface="Acme"/>
              </a:rPr>
              <a:t>He studied at the Tubingen University (1923-1927)*</a:t>
            </a:r>
          </a:p>
          <a:p>
            <a:pPr lvl="0">
              <a:spcBef>
                <a:spcPts val="0"/>
              </a:spcBef>
              <a:buClr>
                <a:schemeClr val="dk1"/>
              </a:buClr>
              <a:buFont typeface="Arial"/>
              <a:buNone/>
            </a:pPr>
            <a:endParaRPr sz="1100">
              <a:solidFill>
                <a:schemeClr val="dk1"/>
              </a:solidFill>
            </a:endParaRPr>
          </a:p>
          <a:p>
            <a:pPr lvl="0">
              <a:spcBef>
                <a:spcPts val="0"/>
              </a:spcBef>
              <a:buClr>
                <a:schemeClr val="dk1"/>
              </a:buClr>
              <a:buFont typeface="Arial"/>
              <a:buNone/>
            </a:pPr>
            <a:endParaRPr sz="1100">
              <a:solidFill>
                <a:schemeClr val="dk1"/>
              </a:solidFill>
            </a:endParaRPr>
          </a:p>
          <a:p>
            <a:pPr lvl="0">
              <a:spcBef>
                <a:spcPts val="0"/>
              </a:spcBef>
              <a:buClr>
                <a:schemeClr val="dk1"/>
              </a:buClr>
              <a:buFont typeface="Arial"/>
              <a:buNone/>
            </a:pPr>
            <a:endParaRPr sz="1100">
              <a:solidFill>
                <a:schemeClr val="dk1"/>
              </a:solidFill>
            </a:endParaRPr>
          </a:p>
          <a:p>
            <a:pPr lvl="0">
              <a:spcBef>
                <a:spcPts val="0"/>
              </a:spcBef>
              <a:buClr>
                <a:schemeClr val="dk1"/>
              </a:buClr>
              <a:buSzPct val="100000"/>
              <a:buFont typeface="Arial"/>
              <a:buNone/>
            </a:pPr>
            <a:r>
              <a:rPr lang="en" sz="1100">
                <a:solidFill>
                  <a:schemeClr val="dk1"/>
                </a:solidFill>
                <a:latin typeface="Acme"/>
                <a:ea typeface="Acme"/>
                <a:cs typeface="Acme"/>
                <a:sym typeface="Acme"/>
              </a:rPr>
              <a:t>*sources vary, some say he studied at University of Berlin while yet other sources suggest he studied at the </a:t>
            </a:r>
            <a:r>
              <a:rPr lang="en" sz="1100">
                <a:solidFill>
                  <a:srgbClr val="222222"/>
                </a:solidFill>
                <a:highlight>
                  <a:srgbClr val="FFFFFF"/>
                </a:highlight>
                <a:latin typeface="Acme"/>
                <a:ea typeface="Acme"/>
                <a:cs typeface="Acme"/>
                <a:sym typeface="Acme"/>
              </a:rPr>
              <a:t> Protestant Faculty of Theology of the University</a:t>
            </a:r>
          </a:p>
        </p:txBody>
      </p:sp>
      <p:sp>
        <p:nvSpPr>
          <p:cNvPr id="64" name="Shape 64"/>
          <p:cNvSpPr txBox="1"/>
          <p:nvPr/>
        </p:nvSpPr>
        <p:spPr>
          <a:xfrm>
            <a:off x="902250" y="65450"/>
            <a:ext cx="7339500" cy="856200"/>
          </a:xfrm>
          <a:prstGeom prst="rect">
            <a:avLst/>
          </a:prstGeom>
          <a:noFill/>
          <a:ln>
            <a:noFill/>
          </a:ln>
        </p:spPr>
        <p:txBody>
          <a:bodyPr lIns="91425" tIns="91425" rIns="91425" bIns="91425" anchor="t" anchorCtr="0">
            <a:noAutofit/>
          </a:bodyPr>
          <a:lstStyle/>
          <a:p>
            <a:pPr lvl="0" algn="ctr" rtl="0">
              <a:spcBef>
                <a:spcPts val="0"/>
              </a:spcBef>
              <a:buClr>
                <a:schemeClr val="dk1"/>
              </a:buClr>
              <a:buSzPct val="36666"/>
              <a:buFont typeface="Arial"/>
              <a:buNone/>
            </a:pPr>
            <a:r>
              <a:rPr lang="en" sz="3000">
                <a:solidFill>
                  <a:schemeClr val="dk1"/>
                </a:solidFill>
                <a:latin typeface="Acme"/>
                <a:ea typeface="Acme"/>
                <a:cs typeface="Acme"/>
                <a:sym typeface="Acme"/>
              </a:rPr>
              <a:t>Early Life</a:t>
            </a: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p:nvPr/>
        </p:nvSpPr>
        <p:spPr>
          <a:xfrm>
            <a:off x="2643725" y="1112450"/>
            <a:ext cx="7339500" cy="856200"/>
          </a:xfrm>
          <a:prstGeom prst="rect">
            <a:avLst/>
          </a:prstGeom>
          <a:noFill/>
          <a:ln>
            <a:noFill/>
          </a:ln>
        </p:spPr>
        <p:txBody>
          <a:bodyPr lIns="91425" tIns="91425" rIns="91425" bIns="91425" anchor="t" anchorCtr="0">
            <a:noAutofit/>
          </a:bodyPr>
          <a:lstStyle/>
          <a:p>
            <a:pPr lvl="0">
              <a:spcBef>
                <a:spcPts val="0"/>
              </a:spcBef>
              <a:buNone/>
            </a:pPr>
            <a:endParaRPr/>
          </a:p>
        </p:txBody>
      </p:sp>
      <p:pic>
        <p:nvPicPr>
          <p:cNvPr id="70" name="Shape 70"/>
          <p:cNvPicPr preferRelativeResize="0"/>
          <p:nvPr/>
        </p:nvPicPr>
        <p:blipFill/>
        <p:spPr>
          <a:xfrm>
            <a:off x="259499" y="258800"/>
            <a:ext cx="3485774" cy="2053374"/>
          </a:xfrm>
          <a:prstGeom prst="rect">
            <a:avLst/>
          </a:prstGeom>
          <a:noFill/>
          <a:ln>
            <a:noFill/>
          </a:ln>
        </p:spPr>
      </p:pic>
      <p:sp>
        <p:nvSpPr>
          <p:cNvPr id="71" name="Shape 71"/>
          <p:cNvSpPr txBox="1"/>
          <p:nvPr/>
        </p:nvSpPr>
        <p:spPr>
          <a:xfrm>
            <a:off x="5339825" y="2107125"/>
            <a:ext cx="7339500" cy="856200"/>
          </a:xfrm>
          <a:prstGeom prst="rect">
            <a:avLst/>
          </a:prstGeom>
          <a:noFill/>
          <a:ln>
            <a:noFill/>
          </a:ln>
        </p:spPr>
        <p:txBody>
          <a:bodyPr lIns="91425" tIns="91425" rIns="91425" bIns="91425" anchor="t" anchorCtr="0">
            <a:noAutofit/>
          </a:bodyPr>
          <a:lstStyle/>
          <a:p>
            <a:pPr lvl="0">
              <a:spcBef>
                <a:spcPts val="0"/>
              </a:spcBef>
              <a:buNone/>
            </a:pPr>
            <a:endParaRPr/>
          </a:p>
        </p:txBody>
      </p:sp>
      <p:pic>
        <p:nvPicPr>
          <p:cNvPr id="72" name="Shape 72"/>
          <p:cNvPicPr preferRelativeResize="0"/>
          <p:nvPr/>
        </p:nvPicPr>
        <p:blipFill>
          <a:blip r:embed="rId3">
            <a:alphaModFix/>
          </a:blip>
          <a:stretch>
            <a:fillRect/>
          </a:stretch>
        </p:blipFill>
        <p:spPr>
          <a:xfrm>
            <a:off x="5440885" y="2172549"/>
            <a:ext cx="3144864" cy="2159725"/>
          </a:xfrm>
          <a:prstGeom prst="rect">
            <a:avLst/>
          </a:prstGeom>
          <a:noFill/>
          <a:ln>
            <a:noFill/>
          </a:ln>
        </p:spPr>
      </p:pic>
      <p:sp>
        <p:nvSpPr>
          <p:cNvPr id="73" name="Shape 73"/>
          <p:cNvSpPr txBox="1"/>
          <p:nvPr/>
        </p:nvSpPr>
        <p:spPr>
          <a:xfrm>
            <a:off x="3745275" y="719825"/>
            <a:ext cx="5155200" cy="856200"/>
          </a:xfrm>
          <a:prstGeom prst="rect">
            <a:avLst/>
          </a:prstGeom>
          <a:noFill/>
          <a:ln>
            <a:noFill/>
          </a:ln>
        </p:spPr>
        <p:txBody>
          <a:bodyPr lIns="91425" tIns="91425" rIns="91425" bIns="91425" anchor="t" anchorCtr="0">
            <a:noAutofit/>
          </a:bodyPr>
          <a:lstStyle/>
          <a:p>
            <a:pPr lvl="0" rtl="0">
              <a:spcBef>
                <a:spcPts val="0"/>
              </a:spcBef>
              <a:buClr>
                <a:schemeClr val="dk1"/>
              </a:buClr>
              <a:buSzPct val="64705"/>
              <a:buFont typeface="Arial"/>
              <a:buNone/>
            </a:pPr>
            <a:r>
              <a:rPr lang="en" sz="1700">
                <a:solidFill>
                  <a:schemeClr val="dk1"/>
                </a:solidFill>
                <a:latin typeface="Acme"/>
                <a:ea typeface="Acme"/>
                <a:cs typeface="Acme"/>
                <a:sym typeface="Acme"/>
              </a:rPr>
              <a:t>After completing his studies in 1927, he went to Barcelona for a year. There he served as a vicar where he established divine services and children's worship services that filled up the church completely. He also traveled to</a:t>
            </a:r>
            <a:r>
              <a:rPr lang="en" sz="1700">
                <a:solidFill>
                  <a:schemeClr val="dk1"/>
                </a:solidFill>
                <a:highlight>
                  <a:srgbClr val="FFFFFF"/>
                </a:highlight>
                <a:latin typeface="Georgia"/>
                <a:ea typeface="Georgia"/>
                <a:cs typeface="Georgia"/>
                <a:sym typeface="Georgia"/>
              </a:rPr>
              <a:t> </a:t>
            </a:r>
            <a:r>
              <a:rPr lang="en" sz="1700">
                <a:solidFill>
                  <a:schemeClr val="dk1"/>
                </a:solidFill>
                <a:highlight>
                  <a:srgbClr val="FFFFFF"/>
                </a:highlight>
                <a:latin typeface="Acme"/>
                <a:ea typeface="Acme"/>
                <a:cs typeface="Acme"/>
                <a:sym typeface="Acme"/>
              </a:rPr>
              <a:t>Cordoba, Seville, Granada, and Madrid while in Spain.</a:t>
            </a:r>
            <a:r>
              <a:rPr lang="en" sz="1700">
                <a:solidFill>
                  <a:schemeClr val="dk1"/>
                </a:solidFill>
                <a:latin typeface="Acme"/>
                <a:ea typeface="Acme"/>
                <a:cs typeface="Acme"/>
                <a:sym typeface="Acme"/>
              </a:rPr>
              <a:t>  </a:t>
            </a:r>
          </a:p>
          <a:p>
            <a:pPr lvl="0">
              <a:spcBef>
                <a:spcPts val="0"/>
              </a:spcBef>
              <a:buNone/>
            </a:pPr>
            <a:endParaRPr/>
          </a:p>
        </p:txBody>
      </p:sp>
      <p:sp>
        <p:nvSpPr>
          <p:cNvPr id="74" name="Shape 74"/>
          <p:cNvSpPr txBox="1"/>
          <p:nvPr/>
        </p:nvSpPr>
        <p:spPr>
          <a:xfrm>
            <a:off x="0" y="2414800"/>
            <a:ext cx="5440800" cy="856200"/>
          </a:xfrm>
          <a:prstGeom prst="rect">
            <a:avLst/>
          </a:prstGeom>
          <a:noFill/>
          <a:ln>
            <a:noFill/>
          </a:ln>
        </p:spPr>
        <p:txBody>
          <a:bodyPr lIns="91425" tIns="91425" rIns="91425" bIns="91425" anchor="t" anchorCtr="0">
            <a:noAutofit/>
          </a:bodyPr>
          <a:lstStyle/>
          <a:p>
            <a:pPr lvl="0" rtl="0">
              <a:spcBef>
                <a:spcPts val="0"/>
              </a:spcBef>
              <a:buClr>
                <a:schemeClr val="dk1"/>
              </a:buClr>
              <a:buSzPct val="64705"/>
              <a:buFont typeface="Arial"/>
              <a:buNone/>
            </a:pPr>
            <a:r>
              <a:rPr lang="en" sz="1700">
                <a:solidFill>
                  <a:schemeClr val="dk1"/>
                </a:solidFill>
                <a:latin typeface="Acme"/>
                <a:ea typeface="Acme"/>
                <a:cs typeface="Acme"/>
                <a:sym typeface="Acme"/>
              </a:rPr>
              <a:t>He returned to Berlin but as he was still too young to become an ordained minister, he traveled to New York to study at the Union Theological Seminary. While in New York, he spent quite a bit of time in Harlem where he became very involved </a:t>
            </a:r>
            <a:r>
              <a:rPr lang="en" sz="1700">
                <a:solidFill>
                  <a:schemeClr val="dk1"/>
                </a:solidFill>
                <a:highlight>
                  <a:srgbClr val="FFFFFF"/>
                </a:highlight>
                <a:latin typeface="Acme"/>
                <a:ea typeface="Acme"/>
                <a:cs typeface="Acme"/>
                <a:sym typeface="Acme"/>
              </a:rPr>
              <a:t> with the Black Abyssinian Church. He also traveled to Mexico and Cuba.</a:t>
            </a:r>
          </a:p>
          <a:p>
            <a:pPr lvl="0">
              <a:spcBef>
                <a:spcPts val="0"/>
              </a:spcBef>
              <a:buNone/>
            </a:pPr>
            <a:endParaRPr/>
          </a:p>
        </p:txBody>
      </p:sp>
      <p:sp>
        <p:nvSpPr>
          <p:cNvPr id="75" name="Shape 75"/>
          <p:cNvSpPr txBox="1"/>
          <p:nvPr/>
        </p:nvSpPr>
        <p:spPr>
          <a:xfrm>
            <a:off x="259500" y="4266850"/>
            <a:ext cx="8625000" cy="856200"/>
          </a:xfrm>
          <a:prstGeom prst="rect">
            <a:avLst/>
          </a:prstGeom>
          <a:noFill/>
          <a:ln>
            <a:noFill/>
          </a:ln>
        </p:spPr>
        <p:txBody>
          <a:bodyPr lIns="91425" tIns="91425" rIns="91425" bIns="91425" anchor="t" anchorCtr="0">
            <a:noAutofit/>
          </a:bodyPr>
          <a:lstStyle/>
          <a:p>
            <a:pPr lvl="0">
              <a:spcBef>
                <a:spcPts val="0"/>
              </a:spcBef>
              <a:buClr>
                <a:schemeClr val="dk1"/>
              </a:buClr>
              <a:buSzPct val="64705"/>
              <a:buFont typeface="Arial"/>
              <a:buNone/>
            </a:pPr>
            <a:r>
              <a:rPr lang="en" sz="1700">
                <a:solidFill>
                  <a:schemeClr val="dk1"/>
                </a:solidFill>
                <a:latin typeface="Acme"/>
                <a:ea typeface="Acme"/>
                <a:cs typeface="Acme"/>
                <a:sym typeface="Acme"/>
              </a:rPr>
              <a:t>In August 1931, he returned to Germany where he became a lecturer in theology at University of Berlin. That November, he became an ordained minister and published his first work, his lectures titled “Creation and Fall” in 1932.</a:t>
            </a:r>
          </a:p>
          <a:p>
            <a:pPr lvl="0">
              <a:spcBef>
                <a:spcPts val="0"/>
              </a:spcBef>
              <a:buNone/>
            </a:pPr>
            <a:endParaRPr/>
          </a:p>
        </p:txBody>
      </p:sp>
      <p:sp>
        <p:nvSpPr>
          <p:cNvPr id="76" name="Shape 76"/>
          <p:cNvSpPr txBox="1"/>
          <p:nvPr/>
        </p:nvSpPr>
        <p:spPr>
          <a:xfrm>
            <a:off x="2456800" y="117775"/>
            <a:ext cx="7339500" cy="856200"/>
          </a:xfrm>
          <a:prstGeom prst="rect">
            <a:avLst/>
          </a:prstGeom>
          <a:noFill/>
          <a:ln>
            <a:noFill/>
          </a:ln>
        </p:spPr>
        <p:txBody>
          <a:bodyPr lIns="91425" tIns="91425" rIns="91425" bIns="91425" anchor="t" anchorCtr="0">
            <a:noAutofit/>
          </a:bodyPr>
          <a:lstStyle/>
          <a:p>
            <a:pPr lvl="0" algn="ctr" rtl="0">
              <a:spcBef>
                <a:spcPts val="0"/>
              </a:spcBef>
              <a:buClr>
                <a:schemeClr val="dk1"/>
              </a:buClr>
              <a:buSzPct val="36666"/>
              <a:buFont typeface="Arial"/>
              <a:buNone/>
            </a:pPr>
            <a:r>
              <a:rPr lang="en" sz="3000">
                <a:solidFill>
                  <a:schemeClr val="dk1"/>
                </a:solidFill>
                <a:latin typeface="Acme"/>
                <a:ea typeface="Acme"/>
                <a:cs typeface="Acme"/>
                <a:sym typeface="Acme"/>
              </a:rPr>
              <a:t>His Travels</a:t>
            </a:r>
          </a:p>
          <a:p>
            <a:pPr lv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p:nvPr/>
        </p:nvSpPr>
        <p:spPr>
          <a:xfrm>
            <a:off x="4122650" y="-65425"/>
            <a:ext cx="5021400" cy="856200"/>
          </a:xfrm>
          <a:prstGeom prst="rect">
            <a:avLst/>
          </a:prstGeom>
          <a:noFill/>
          <a:ln>
            <a:noFill/>
          </a:ln>
        </p:spPr>
        <p:txBody>
          <a:bodyPr lIns="91425" tIns="91425" rIns="91425" bIns="91425" anchor="t" anchorCtr="0">
            <a:noAutofit/>
          </a:bodyPr>
          <a:lstStyle/>
          <a:p>
            <a:pPr lvl="0">
              <a:spcBef>
                <a:spcPts val="0"/>
              </a:spcBef>
              <a:buNone/>
            </a:pPr>
            <a:r>
              <a:rPr lang="en" sz="1700">
                <a:solidFill>
                  <a:schemeClr val="dk1"/>
                </a:solidFill>
                <a:latin typeface="Acme"/>
                <a:ea typeface="Acme"/>
                <a:cs typeface="Acme"/>
                <a:sym typeface="Acme"/>
              </a:rPr>
              <a:t>In 1933, Hitler became chancellor of Germany, and many members of the protestant church welcomed the rise of Nazism. Bonhoeffer released an essay called “The Church and the Jewish Question”, which called for “</a:t>
            </a:r>
            <a:r>
              <a:rPr lang="en" sz="1700">
                <a:solidFill>
                  <a:schemeClr val="dk1"/>
                </a:solidFill>
                <a:highlight>
                  <a:srgbClr val="FFFFFF"/>
                </a:highlight>
                <a:latin typeface="Acme"/>
                <a:ea typeface="Acme"/>
                <a:cs typeface="Acme"/>
                <a:sym typeface="Acme"/>
              </a:rPr>
              <a:t>the church to defend the victims of state persecution”*</a:t>
            </a:r>
            <a:r>
              <a:rPr lang="en" sz="1700">
                <a:solidFill>
                  <a:schemeClr val="dk1"/>
                </a:solidFill>
                <a:latin typeface="Acme"/>
                <a:ea typeface="Acme"/>
                <a:cs typeface="Acme"/>
                <a:sym typeface="Acme"/>
              </a:rPr>
              <a:t> . Bonhoeffer was against the persecution of Jewish people, but he did believe that they should be</a:t>
            </a:r>
          </a:p>
          <a:p>
            <a:pPr lvl="0">
              <a:spcBef>
                <a:spcPts val="0"/>
              </a:spcBef>
              <a:buNone/>
            </a:pPr>
            <a:r>
              <a:rPr lang="en" sz="1700">
                <a:solidFill>
                  <a:schemeClr val="dk1"/>
                </a:solidFill>
                <a:latin typeface="Acme"/>
                <a:ea typeface="Acme"/>
                <a:cs typeface="Acme"/>
                <a:sym typeface="Acme"/>
              </a:rPr>
              <a:t> converted to Christianity.</a:t>
            </a:r>
          </a:p>
          <a:p>
            <a:pPr lvl="0">
              <a:spcBef>
                <a:spcPts val="0"/>
              </a:spcBef>
              <a:buNone/>
            </a:pPr>
            <a:r>
              <a:rPr lang="en" sz="1700">
                <a:solidFill>
                  <a:schemeClr val="dk1"/>
                </a:solidFill>
                <a:latin typeface="Acme"/>
                <a:ea typeface="Acme"/>
                <a:cs typeface="Acme"/>
                <a:sym typeface="Acme"/>
              </a:rPr>
              <a:t> In September, he became </a:t>
            </a:r>
          </a:p>
          <a:p>
            <a:pPr lvl="0">
              <a:spcBef>
                <a:spcPts val="0"/>
              </a:spcBef>
              <a:buNone/>
            </a:pPr>
            <a:r>
              <a:rPr lang="en" sz="1700">
                <a:solidFill>
                  <a:schemeClr val="dk1"/>
                </a:solidFill>
                <a:latin typeface="Acme"/>
                <a:ea typeface="Acme"/>
                <a:cs typeface="Acme"/>
                <a:sym typeface="Acme"/>
              </a:rPr>
              <a:t>the pastor of two German</a:t>
            </a:r>
          </a:p>
          <a:p>
            <a:pPr lvl="0">
              <a:spcBef>
                <a:spcPts val="0"/>
              </a:spcBef>
              <a:buNone/>
            </a:pPr>
            <a:r>
              <a:rPr lang="en" sz="1700">
                <a:solidFill>
                  <a:schemeClr val="dk1"/>
                </a:solidFill>
                <a:latin typeface="Acme"/>
                <a:ea typeface="Acme"/>
                <a:cs typeface="Acme"/>
                <a:sym typeface="Acme"/>
              </a:rPr>
              <a:t>speaking Lutheran churches</a:t>
            </a:r>
          </a:p>
          <a:p>
            <a:pPr lvl="0">
              <a:spcBef>
                <a:spcPts val="0"/>
              </a:spcBef>
              <a:buNone/>
            </a:pPr>
            <a:r>
              <a:rPr lang="en" sz="1700">
                <a:solidFill>
                  <a:schemeClr val="dk1"/>
                </a:solidFill>
                <a:latin typeface="Acme"/>
                <a:ea typeface="Acme"/>
                <a:cs typeface="Acme"/>
                <a:sym typeface="Acme"/>
              </a:rPr>
              <a:t> In London, but he returned</a:t>
            </a:r>
          </a:p>
          <a:p>
            <a:pPr lvl="0">
              <a:spcBef>
                <a:spcPts val="0"/>
              </a:spcBef>
              <a:buNone/>
            </a:pPr>
            <a:r>
              <a:rPr lang="en" sz="1700">
                <a:solidFill>
                  <a:schemeClr val="dk1"/>
                </a:solidFill>
                <a:latin typeface="Acme"/>
                <a:ea typeface="Acme"/>
                <a:cs typeface="Acme"/>
                <a:sym typeface="Acme"/>
              </a:rPr>
              <a:t> to Germany quickly in order</a:t>
            </a:r>
          </a:p>
          <a:p>
            <a:pPr lvl="0">
              <a:spcBef>
                <a:spcPts val="0"/>
              </a:spcBef>
              <a:buNone/>
            </a:pPr>
            <a:r>
              <a:rPr lang="en" sz="1700">
                <a:solidFill>
                  <a:schemeClr val="dk1"/>
                </a:solidFill>
                <a:latin typeface="Acme"/>
                <a:ea typeface="Acme"/>
                <a:cs typeface="Acme"/>
                <a:sym typeface="Acme"/>
              </a:rPr>
              <a:t> to aid in the fight against </a:t>
            </a:r>
          </a:p>
          <a:p>
            <a:pPr lvl="0">
              <a:spcBef>
                <a:spcPts val="0"/>
              </a:spcBef>
              <a:buNone/>
            </a:pPr>
            <a:r>
              <a:rPr lang="en" sz="1700">
                <a:solidFill>
                  <a:schemeClr val="dk1"/>
                </a:solidFill>
                <a:latin typeface="Acme"/>
                <a:ea typeface="Acme"/>
                <a:cs typeface="Acme"/>
                <a:sym typeface="Acme"/>
              </a:rPr>
              <a:t>Nazism.</a:t>
            </a:r>
          </a:p>
          <a:p>
            <a:pPr lvl="0">
              <a:spcBef>
                <a:spcPts val="0"/>
              </a:spcBef>
              <a:buNone/>
            </a:pPr>
            <a:endParaRPr sz="1700">
              <a:solidFill>
                <a:schemeClr val="dk1"/>
              </a:solidFill>
              <a:latin typeface="Acme"/>
              <a:ea typeface="Acme"/>
              <a:cs typeface="Acme"/>
              <a:sym typeface="Acme"/>
            </a:endParaRPr>
          </a:p>
          <a:p>
            <a:pPr lvl="0">
              <a:spcBef>
                <a:spcPts val="0"/>
              </a:spcBef>
              <a:buClr>
                <a:schemeClr val="dk1"/>
              </a:buClr>
              <a:buFont typeface="Arial"/>
              <a:buNone/>
            </a:pPr>
            <a:endParaRPr sz="1700">
              <a:solidFill>
                <a:schemeClr val="dk1"/>
              </a:solidFill>
              <a:latin typeface="Acme"/>
              <a:ea typeface="Acme"/>
              <a:cs typeface="Acme"/>
              <a:sym typeface="Acme"/>
            </a:endParaRPr>
          </a:p>
        </p:txBody>
      </p:sp>
      <p:pic>
        <p:nvPicPr>
          <p:cNvPr id="82" name="Shape 82" descr="Image result for quotes from the jewish question dietrich bonhoeffer"/>
          <p:cNvPicPr preferRelativeResize="0"/>
          <p:nvPr/>
        </p:nvPicPr>
        <p:blipFill>
          <a:blip r:embed="rId3">
            <a:alphaModFix/>
          </a:blip>
          <a:stretch>
            <a:fillRect/>
          </a:stretch>
        </p:blipFill>
        <p:spPr>
          <a:xfrm>
            <a:off x="73875" y="883875"/>
            <a:ext cx="4048774" cy="3375749"/>
          </a:xfrm>
          <a:prstGeom prst="rect">
            <a:avLst/>
          </a:prstGeom>
          <a:noFill/>
          <a:ln>
            <a:noFill/>
          </a:ln>
        </p:spPr>
      </p:pic>
      <p:pic>
        <p:nvPicPr>
          <p:cNvPr id="83" name="Shape 83" descr="Dietrich Bonhoeffer"/>
          <p:cNvPicPr preferRelativeResize="0"/>
          <p:nvPr/>
        </p:nvPicPr>
        <p:blipFill>
          <a:blip r:embed="rId4">
            <a:alphaModFix/>
          </a:blip>
          <a:stretch>
            <a:fillRect/>
          </a:stretch>
        </p:blipFill>
        <p:spPr>
          <a:xfrm>
            <a:off x="6687825" y="1735949"/>
            <a:ext cx="2363750" cy="3303100"/>
          </a:xfrm>
          <a:prstGeom prst="rect">
            <a:avLst/>
          </a:prstGeom>
          <a:noFill/>
          <a:ln>
            <a:noFill/>
          </a:ln>
        </p:spPr>
      </p:pic>
      <p:sp>
        <p:nvSpPr>
          <p:cNvPr id="84" name="Shape 84"/>
          <p:cNvSpPr txBox="1"/>
          <p:nvPr/>
        </p:nvSpPr>
        <p:spPr>
          <a:xfrm>
            <a:off x="0" y="4575225"/>
            <a:ext cx="7339500" cy="856200"/>
          </a:xfrm>
          <a:prstGeom prst="rect">
            <a:avLst/>
          </a:prstGeom>
          <a:noFill/>
          <a:ln>
            <a:noFill/>
          </a:ln>
        </p:spPr>
        <p:txBody>
          <a:bodyPr lIns="91425" tIns="91425" rIns="91425" bIns="91425" anchor="t" anchorCtr="0">
            <a:noAutofit/>
          </a:bodyPr>
          <a:lstStyle/>
          <a:p>
            <a:pPr lvl="0">
              <a:spcBef>
                <a:spcPts val="0"/>
              </a:spcBef>
              <a:buClr>
                <a:schemeClr val="dk1"/>
              </a:buClr>
              <a:buSzPct val="110000"/>
              <a:buFont typeface="Arial"/>
              <a:buNone/>
            </a:pPr>
            <a:r>
              <a:rPr lang="en" sz="1000">
                <a:solidFill>
                  <a:schemeClr val="dk1"/>
                </a:solidFill>
                <a:latin typeface="Acme"/>
                <a:ea typeface="Acme"/>
                <a:cs typeface="Acme"/>
                <a:sym typeface="Acme"/>
              </a:rPr>
              <a:t>*quote from: </a:t>
            </a:r>
            <a:r>
              <a:rPr lang="en" sz="1000">
                <a:solidFill>
                  <a:schemeClr val="dk1"/>
                </a:solidFill>
                <a:highlight>
                  <a:srgbClr val="FFFFFF"/>
                </a:highlight>
                <a:latin typeface="Acme"/>
                <a:ea typeface="Acme"/>
                <a:cs typeface="Acme"/>
                <a:sym typeface="Acme"/>
              </a:rPr>
              <a:t>https://www.ushmm.org/information/exhibitions/online-exhibitions/special-focus/dietrich-bonhoeffer/church-and-jewish-question</a:t>
            </a:r>
          </a:p>
          <a:p>
            <a:pPr lvl="0">
              <a:spcBef>
                <a:spcPts val="0"/>
              </a:spcBef>
              <a:buNone/>
            </a:pPr>
            <a:endParaRPr/>
          </a:p>
        </p:txBody>
      </p:sp>
      <p:sp>
        <p:nvSpPr>
          <p:cNvPr id="85" name="Shape 85"/>
          <p:cNvSpPr txBox="1"/>
          <p:nvPr/>
        </p:nvSpPr>
        <p:spPr>
          <a:xfrm>
            <a:off x="-1571487" y="132375"/>
            <a:ext cx="7339500" cy="856200"/>
          </a:xfrm>
          <a:prstGeom prst="rect">
            <a:avLst/>
          </a:prstGeom>
          <a:noFill/>
          <a:ln>
            <a:noFill/>
          </a:ln>
        </p:spPr>
        <p:txBody>
          <a:bodyPr lIns="91425" tIns="91425" rIns="91425" bIns="91425" anchor="t" anchorCtr="0">
            <a:noAutofit/>
          </a:bodyPr>
          <a:lstStyle/>
          <a:p>
            <a:pPr lvl="0" algn="ctr" rtl="0">
              <a:spcBef>
                <a:spcPts val="0"/>
              </a:spcBef>
              <a:buClr>
                <a:schemeClr val="dk1"/>
              </a:buClr>
              <a:buSzPct val="36666"/>
              <a:buFont typeface="Arial"/>
              <a:buNone/>
            </a:pPr>
            <a:r>
              <a:rPr lang="en" sz="3000">
                <a:solidFill>
                  <a:schemeClr val="dk1"/>
                </a:solidFill>
                <a:latin typeface="Acme"/>
                <a:ea typeface="Acme"/>
                <a:cs typeface="Acme"/>
                <a:sym typeface="Acme"/>
              </a:rPr>
              <a:t>1933</a:t>
            </a:r>
          </a:p>
          <a:p>
            <a:pPr lvl="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p:nvPr/>
        </p:nvSpPr>
        <p:spPr>
          <a:xfrm>
            <a:off x="1125550" y="811450"/>
            <a:ext cx="7339500" cy="856200"/>
          </a:xfrm>
          <a:prstGeom prst="rect">
            <a:avLst/>
          </a:prstGeom>
          <a:noFill/>
          <a:ln>
            <a:noFill/>
          </a:ln>
        </p:spPr>
        <p:txBody>
          <a:bodyPr lIns="91425" tIns="91425" rIns="91425" bIns="91425" anchor="t" anchorCtr="0">
            <a:noAutofit/>
          </a:bodyPr>
          <a:lstStyle/>
          <a:p>
            <a:pPr lvl="0">
              <a:spcBef>
                <a:spcPts val="0"/>
              </a:spcBef>
              <a:buNone/>
            </a:pPr>
            <a:endParaRPr/>
          </a:p>
        </p:txBody>
      </p:sp>
      <p:pic>
        <p:nvPicPr>
          <p:cNvPr id="91" name="Shape 91"/>
          <p:cNvPicPr preferRelativeResize="0"/>
          <p:nvPr/>
        </p:nvPicPr>
        <p:blipFill>
          <a:blip r:embed="rId3">
            <a:alphaModFix/>
          </a:blip>
          <a:stretch>
            <a:fillRect/>
          </a:stretch>
        </p:blipFill>
        <p:spPr>
          <a:xfrm>
            <a:off x="73875" y="1387299"/>
            <a:ext cx="3202399" cy="3682325"/>
          </a:xfrm>
          <a:prstGeom prst="rect">
            <a:avLst/>
          </a:prstGeom>
          <a:noFill/>
          <a:ln>
            <a:noFill/>
          </a:ln>
        </p:spPr>
      </p:pic>
      <p:sp>
        <p:nvSpPr>
          <p:cNvPr id="92" name="Shape 92"/>
          <p:cNvSpPr txBox="1"/>
          <p:nvPr/>
        </p:nvSpPr>
        <p:spPr>
          <a:xfrm>
            <a:off x="6151250" y="2879325"/>
            <a:ext cx="7339500" cy="856200"/>
          </a:xfrm>
          <a:prstGeom prst="rect">
            <a:avLst/>
          </a:prstGeom>
          <a:noFill/>
          <a:ln>
            <a:noFill/>
          </a:ln>
        </p:spPr>
        <p:txBody>
          <a:bodyPr lIns="91425" tIns="91425" rIns="91425" bIns="91425" anchor="t" anchorCtr="0">
            <a:noAutofit/>
          </a:bodyPr>
          <a:lstStyle/>
          <a:p>
            <a:pPr lvl="0">
              <a:spcBef>
                <a:spcPts val="0"/>
              </a:spcBef>
              <a:buNone/>
            </a:pPr>
            <a:endParaRPr/>
          </a:p>
        </p:txBody>
      </p:sp>
      <p:pic>
        <p:nvPicPr>
          <p:cNvPr id="93" name="Shape 93"/>
          <p:cNvPicPr preferRelativeResize="0"/>
          <p:nvPr/>
        </p:nvPicPr>
        <p:blipFill/>
        <p:spPr>
          <a:xfrm>
            <a:off x="5131875" y="889974"/>
            <a:ext cx="3942023" cy="2617424"/>
          </a:xfrm>
          <a:prstGeom prst="rect">
            <a:avLst/>
          </a:prstGeom>
          <a:noFill/>
          <a:ln>
            <a:noFill/>
          </a:ln>
        </p:spPr>
      </p:pic>
      <p:sp>
        <p:nvSpPr>
          <p:cNvPr id="94" name="Shape 94"/>
          <p:cNvSpPr txBox="1"/>
          <p:nvPr/>
        </p:nvSpPr>
        <p:spPr>
          <a:xfrm>
            <a:off x="-70100" y="-64750"/>
            <a:ext cx="9144000" cy="549600"/>
          </a:xfrm>
          <a:prstGeom prst="rect">
            <a:avLst/>
          </a:prstGeom>
          <a:noFill/>
          <a:ln>
            <a:noFill/>
          </a:ln>
        </p:spPr>
        <p:txBody>
          <a:bodyPr lIns="91425" tIns="91425" rIns="91425" bIns="91425" anchor="t" anchorCtr="0">
            <a:noAutofit/>
          </a:bodyPr>
          <a:lstStyle/>
          <a:p>
            <a:pPr marL="0" lvl="0" indent="0" rtl="0">
              <a:spcBef>
                <a:spcPts val="0"/>
              </a:spcBef>
              <a:buNone/>
            </a:pPr>
            <a:r>
              <a:rPr lang="en" sz="1700">
                <a:solidFill>
                  <a:schemeClr val="dk1"/>
                </a:solidFill>
                <a:latin typeface="Acme"/>
                <a:ea typeface="Acme"/>
                <a:cs typeface="Acme"/>
                <a:sym typeface="Acme"/>
              </a:rPr>
              <a:t>Bonhoeffer help establish the Anti-Nazi Confessing Church in 1934 (protesters from this church pictured to the right); later he also becomes a member of the Universal Christian Council for Life and Work. In 1935, he helps to develop an underground seminary in Zingst by the Baltic Sea for the  Anti-Nazi Confessing Church because their teachings have been banned in</a:t>
            </a:r>
          </a:p>
          <a:p>
            <a:pPr marL="0" lvl="0" indent="-69850" rtl="0">
              <a:spcBef>
                <a:spcPts val="0"/>
              </a:spcBef>
              <a:buClr>
                <a:schemeClr val="dk1"/>
              </a:buClr>
              <a:buSzPct val="64705"/>
              <a:buFont typeface="Arial"/>
              <a:buNone/>
            </a:pPr>
            <a:r>
              <a:rPr lang="en" sz="1700">
                <a:solidFill>
                  <a:schemeClr val="dk1"/>
                </a:solidFill>
                <a:latin typeface="Acme"/>
                <a:ea typeface="Acme"/>
                <a:cs typeface="Acme"/>
                <a:sym typeface="Acme"/>
              </a:rPr>
              <a:t> Germany. It was later moved to Finkenwalde in Pomerania.  </a:t>
            </a:r>
          </a:p>
          <a:p>
            <a:pPr lvl="0">
              <a:spcBef>
                <a:spcPts val="0"/>
              </a:spcBef>
              <a:buNone/>
            </a:pPr>
            <a:endParaRPr/>
          </a:p>
        </p:txBody>
      </p:sp>
      <p:sp>
        <p:nvSpPr>
          <p:cNvPr id="95" name="Shape 95"/>
          <p:cNvSpPr txBox="1"/>
          <p:nvPr/>
        </p:nvSpPr>
        <p:spPr>
          <a:xfrm>
            <a:off x="3276275" y="3735525"/>
            <a:ext cx="5627700" cy="856200"/>
          </a:xfrm>
          <a:prstGeom prst="rect">
            <a:avLst/>
          </a:prstGeom>
          <a:noFill/>
          <a:ln>
            <a:noFill/>
          </a:ln>
        </p:spPr>
        <p:txBody>
          <a:bodyPr lIns="91425" tIns="91425" rIns="91425" bIns="91425" anchor="t" anchorCtr="0">
            <a:noAutofit/>
          </a:bodyPr>
          <a:lstStyle/>
          <a:p>
            <a:pPr lvl="0" rtl="0">
              <a:spcBef>
                <a:spcPts val="0"/>
              </a:spcBef>
              <a:buClr>
                <a:schemeClr val="dk1"/>
              </a:buClr>
              <a:buSzPct val="64705"/>
              <a:buFont typeface="Arial"/>
              <a:buNone/>
            </a:pPr>
            <a:r>
              <a:rPr lang="en" sz="1700">
                <a:solidFill>
                  <a:schemeClr val="dk1"/>
                </a:solidFill>
                <a:latin typeface="Acme"/>
                <a:ea typeface="Acme"/>
                <a:cs typeface="Acme"/>
                <a:sym typeface="Acme"/>
              </a:rPr>
              <a:t> In 1936, Bonhoeffer was banned from lecturing at University of Berlin due to the fact that his teachings went directly against Nazi philosophy. Even though he was banned from lecturing, he continued to spread his opinion.</a:t>
            </a:r>
          </a:p>
        </p:txBody>
      </p:sp>
      <p:sp>
        <p:nvSpPr>
          <p:cNvPr id="96" name="Shape 96"/>
          <p:cNvSpPr txBox="1"/>
          <p:nvPr/>
        </p:nvSpPr>
        <p:spPr>
          <a:xfrm>
            <a:off x="3367687" y="2273487"/>
            <a:ext cx="7339500" cy="856200"/>
          </a:xfrm>
          <a:prstGeom prst="rect">
            <a:avLst/>
          </a:prstGeom>
          <a:noFill/>
          <a:ln>
            <a:noFill/>
          </a:ln>
        </p:spPr>
        <p:txBody>
          <a:bodyPr lIns="91425" tIns="91425" rIns="91425" bIns="91425" anchor="t" anchorCtr="0">
            <a:noAutofit/>
          </a:bodyPr>
          <a:lstStyle/>
          <a:p>
            <a:pPr lvl="0">
              <a:spcBef>
                <a:spcPts val="0"/>
              </a:spcBef>
              <a:buClr>
                <a:schemeClr val="dk1"/>
              </a:buClr>
              <a:buSzPct val="36666"/>
              <a:buFont typeface="Arial"/>
              <a:buNone/>
            </a:pPr>
            <a:r>
              <a:rPr lang="en" sz="3000">
                <a:solidFill>
                  <a:schemeClr val="dk1"/>
                </a:solidFill>
                <a:latin typeface="Acme"/>
                <a:ea typeface="Acme"/>
                <a:cs typeface="Acme"/>
                <a:sym typeface="Acme"/>
              </a:rPr>
              <a:t>1934-1936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p:nvPr/>
        </p:nvSpPr>
        <p:spPr>
          <a:xfrm>
            <a:off x="2813875" y="1897725"/>
            <a:ext cx="7339500" cy="856200"/>
          </a:xfrm>
          <a:prstGeom prst="rect">
            <a:avLst/>
          </a:prstGeom>
          <a:noFill/>
          <a:ln>
            <a:noFill/>
          </a:ln>
        </p:spPr>
        <p:txBody>
          <a:bodyPr lIns="91425" tIns="91425" rIns="91425" bIns="91425" anchor="t" anchorCtr="0">
            <a:noAutofit/>
          </a:bodyPr>
          <a:lstStyle/>
          <a:p>
            <a:pPr lvl="0">
              <a:spcBef>
                <a:spcPts val="0"/>
              </a:spcBef>
              <a:buNone/>
            </a:pPr>
            <a:endParaRPr/>
          </a:p>
        </p:txBody>
      </p:sp>
      <p:pic>
        <p:nvPicPr>
          <p:cNvPr id="102" name="Shape 102" descr="Image result for jewish rescue action operation 7"/>
          <p:cNvPicPr preferRelativeResize="0"/>
          <p:nvPr/>
        </p:nvPicPr>
        <p:blipFill>
          <a:blip r:embed="rId3">
            <a:alphaModFix/>
          </a:blip>
          <a:stretch>
            <a:fillRect/>
          </a:stretch>
        </p:blipFill>
        <p:spPr>
          <a:xfrm>
            <a:off x="73875" y="1976275"/>
            <a:ext cx="4377236" cy="3093374"/>
          </a:xfrm>
          <a:prstGeom prst="rect">
            <a:avLst/>
          </a:prstGeom>
          <a:noFill/>
          <a:ln>
            <a:noFill/>
          </a:ln>
        </p:spPr>
      </p:pic>
      <p:sp>
        <p:nvSpPr>
          <p:cNvPr id="103" name="Shape 103"/>
          <p:cNvSpPr txBox="1"/>
          <p:nvPr/>
        </p:nvSpPr>
        <p:spPr>
          <a:xfrm>
            <a:off x="73875" y="497325"/>
            <a:ext cx="9070200" cy="856200"/>
          </a:xfrm>
          <a:prstGeom prst="rect">
            <a:avLst/>
          </a:prstGeom>
          <a:noFill/>
          <a:ln>
            <a:noFill/>
          </a:ln>
        </p:spPr>
        <p:txBody>
          <a:bodyPr lIns="91425" tIns="91425" rIns="91425" bIns="91425" anchor="t" anchorCtr="0">
            <a:noAutofit/>
          </a:bodyPr>
          <a:lstStyle/>
          <a:p>
            <a:pPr lvl="0" algn="r" rtl="0">
              <a:spcBef>
                <a:spcPts val="0"/>
              </a:spcBef>
              <a:buNone/>
            </a:pPr>
            <a:r>
              <a:rPr lang="en" sz="1800">
                <a:solidFill>
                  <a:schemeClr val="dk1"/>
                </a:solidFill>
                <a:latin typeface="Acme"/>
                <a:ea typeface="Acme"/>
                <a:cs typeface="Acme"/>
                <a:sym typeface="Acme"/>
              </a:rPr>
              <a:t>In 1937, the underground seminary in Finkenwalde was discovered and shut down by the Gestapo, and 27 of its students were arrested. It was shortly after this that Bonhoeffer published “The Cost of Discipleship” one of his most popular works. He spent two years traveling between German villages conducting “seminaries on the run”. In February 1938, he becomes part of a group of political conspirators against Hitler’s regime. In early June of 1939, he leaves for New York only to return shortly in late July to officially join the political</a:t>
            </a:r>
          </a:p>
          <a:p>
            <a:pPr lvl="0" algn="r" rtl="0">
              <a:spcBef>
                <a:spcPts val="0"/>
              </a:spcBef>
              <a:buNone/>
            </a:pPr>
            <a:r>
              <a:rPr lang="en" sz="1800">
                <a:solidFill>
                  <a:schemeClr val="dk1"/>
                </a:solidFill>
                <a:latin typeface="Acme"/>
                <a:ea typeface="Acme"/>
                <a:cs typeface="Acme"/>
                <a:sym typeface="Acme"/>
              </a:rPr>
              <a:t> resistance. March 1941, he is banned for printing</a:t>
            </a:r>
          </a:p>
          <a:p>
            <a:pPr lvl="0" algn="r" rtl="0">
              <a:spcBef>
                <a:spcPts val="0"/>
              </a:spcBef>
              <a:buNone/>
            </a:pPr>
            <a:r>
              <a:rPr lang="en" sz="1800">
                <a:solidFill>
                  <a:schemeClr val="dk1"/>
                </a:solidFill>
                <a:latin typeface="Acme"/>
                <a:ea typeface="Acme"/>
                <a:cs typeface="Acme"/>
                <a:sym typeface="Acme"/>
              </a:rPr>
              <a:t> or publishing his works in Germany. Later in 1941, </a:t>
            </a:r>
          </a:p>
          <a:p>
            <a:pPr lvl="0" algn="r" rtl="0">
              <a:spcBef>
                <a:spcPts val="0"/>
              </a:spcBef>
              <a:buNone/>
            </a:pPr>
            <a:r>
              <a:rPr lang="en" sz="1800">
                <a:solidFill>
                  <a:schemeClr val="dk1"/>
                </a:solidFill>
                <a:latin typeface="Acme"/>
                <a:ea typeface="Acme"/>
                <a:cs typeface="Acme"/>
                <a:sym typeface="Acme"/>
              </a:rPr>
              <a:t>he became part of a Jewish Rescue crew, a mission</a:t>
            </a:r>
          </a:p>
          <a:p>
            <a:pPr lvl="0" algn="r" rtl="0">
              <a:spcBef>
                <a:spcPts val="0"/>
              </a:spcBef>
              <a:buNone/>
            </a:pPr>
            <a:r>
              <a:rPr lang="en" sz="1800">
                <a:solidFill>
                  <a:schemeClr val="dk1"/>
                </a:solidFill>
                <a:latin typeface="Acme"/>
                <a:ea typeface="Acme"/>
                <a:cs typeface="Acme"/>
                <a:sym typeface="Acme"/>
              </a:rPr>
              <a:t> later named Operation 7. He discovered the </a:t>
            </a:r>
          </a:p>
          <a:p>
            <a:pPr lvl="0" algn="r" rtl="0">
              <a:spcBef>
                <a:spcPts val="0"/>
              </a:spcBef>
              <a:buNone/>
            </a:pPr>
            <a:r>
              <a:rPr lang="en" sz="1800">
                <a:solidFill>
                  <a:schemeClr val="dk1"/>
                </a:solidFill>
                <a:latin typeface="Acme"/>
                <a:ea typeface="Acme"/>
                <a:cs typeface="Acme"/>
                <a:sym typeface="Acme"/>
              </a:rPr>
              <a:t>German military intelligence organization Abwehr</a:t>
            </a:r>
          </a:p>
          <a:p>
            <a:pPr lvl="0" algn="r" rtl="0">
              <a:spcBef>
                <a:spcPts val="0"/>
              </a:spcBef>
              <a:buNone/>
            </a:pPr>
            <a:r>
              <a:rPr lang="en" sz="1800">
                <a:solidFill>
                  <a:schemeClr val="dk1"/>
                </a:solidFill>
                <a:latin typeface="Acme"/>
                <a:ea typeface="Acme"/>
                <a:cs typeface="Acme"/>
                <a:sym typeface="Acme"/>
              </a:rPr>
              <a:t> through his brother-in-law. He was involved in</a:t>
            </a:r>
          </a:p>
          <a:p>
            <a:pPr lvl="0" algn="r" rtl="0">
              <a:spcBef>
                <a:spcPts val="0"/>
              </a:spcBef>
              <a:buNone/>
            </a:pPr>
            <a:r>
              <a:rPr lang="en" sz="1800">
                <a:solidFill>
                  <a:schemeClr val="dk1"/>
                </a:solidFill>
                <a:latin typeface="Acme"/>
                <a:ea typeface="Acme"/>
                <a:cs typeface="Acme"/>
                <a:sym typeface="Acme"/>
              </a:rPr>
              <a:t> many efforts to help Jews escape to Switzerland. </a:t>
            </a:r>
          </a:p>
          <a:p>
            <a:pPr lvl="0" algn="r" rtl="0">
              <a:spcBef>
                <a:spcPts val="0"/>
              </a:spcBef>
              <a:buNone/>
            </a:pPr>
            <a:r>
              <a:rPr lang="en" sz="1800">
                <a:solidFill>
                  <a:schemeClr val="dk1"/>
                </a:solidFill>
                <a:latin typeface="Acme"/>
                <a:ea typeface="Acme"/>
                <a:cs typeface="Acme"/>
                <a:sym typeface="Acme"/>
              </a:rPr>
              <a:t>Pictured to the left is a crew assisting Danish Jews</a:t>
            </a:r>
          </a:p>
          <a:p>
            <a:pPr lvl="0" algn="r" rtl="0">
              <a:spcBef>
                <a:spcPts val="0"/>
              </a:spcBef>
              <a:buClr>
                <a:schemeClr val="dk1"/>
              </a:buClr>
              <a:buSzPct val="61111"/>
              <a:buFont typeface="Arial"/>
              <a:buNone/>
            </a:pPr>
            <a:r>
              <a:rPr lang="en" sz="1800">
                <a:solidFill>
                  <a:schemeClr val="dk1"/>
                </a:solidFill>
                <a:latin typeface="Acme"/>
                <a:ea typeface="Acme"/>
                <a:cs typeface="Acme"/>
                <a:sym typeface="Acme"/>
              </a:rPr>
              <a:t> get to Switzerland.</a:t>
            </a:r>
          </a:p>
        </p:txBody>
      </p:sp>
      <p:sp>
        <p:nvSpPr>
          <p:cNvPr id="104" name="Shape 104"/>
          <p:cNvSpPr txBox="1"/>
          <p:nvPr/>
        </p:nvSpPr>
        <p:spPr>
          <a:xfrm>
            <a:off x="3712125" y="0"/>
            <a:ext cx="1793700" cy="856200"/>
          </a:xfrm>
          <a:prstGeom prst="rect">
            <a:avLst/>
          </a:prstGeom>
          <a:noFill/>
          <a:ln>
            <a:noFill/>
          </a:ln>
        </p:spPr>
        <p:txBody>
          <a:bodyPr lIns="91425" tIns="91425" rIns="91425" bIns="91425" anchor="t" anchorCtr="0">
            <a:noAutofit/>
          </a:bodyPr>
          <a:lstStyle/>
          <a:p>
            <a:pPr lvl="0" rtl="0">
              <a:spcBef>
                <a:spcPts val="0"/>
              </a:spcBef>
              <a:buClr>
                <a:schemeClr val="dk1"/>
              </a:buClr>
              <a:buSzPct val="36666"/>
              <a:buFont typeface="Arial"/>
              <a:buNone/>
            </a:pPr>
            <a:r>
              <a:rPr lang="en" sz="3000">
                <a:solidFill>
                  <a:schemeClr val="dk1"/>
                </a:solidFill>
                <a:latin typeface="Acme"/>
                <a:ea typeface="Acme"/>
                <a:cs typeface="Acme"/>
                <a:sym typeface="Acme"/>
              </a:rPr>
              <a:t>1937-1941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p:nvPr/>
        </p:nvSpPr>
        <p:spPr>
          <a:xfrm>
            <a:off x="2368900" y="2512850"/>
            <a:ext cx="7339500" cy="856200"/>
          </a:xfrm>
          <a:prstGeom prst="rect">
            <a:avLst/>
          </a:prstGeom>
          <a:noFill/>
          <a:ln>
            <a:noFill/>
          </a:ln>
        </p:spPr>
        <p:txBody>
          <a:bodyPr lIns="91425" tIns="91425" rIns="91425" bIns="91425" anchor="t" anchorCtr="0">
            <a:noAutofit/>
          </a:bodyPr>
          <a:lstStyle/>
          <a:p>
            <a:pPr lvl="0">
              <a:spcBef>
                <a:spcPts val="0"/>
              </a:spcBef>
              <a:buNone/>
            </a:pPr>
            <a:endParaRPr/>
          </a:p>
        </p:txBody>
      </p:sp>
      <p:pic>
        <p:nvPicPr>
          <p:cNvPr id="110" name="Shape 110"/>
          <p:cNvPicPr preferRelativeResize="0"/>
          <p:nvPr/>
        </p:nvPicPr>
        <p:blipFill>
          <a:blip r:embed="rId3">
            <a:alphaModFix/>
          </a:blip>
          <a:stretch>
            <a:fillRect/>
          </a:stretch>
        </p:blipFill>
        <p:spPr>
          <a:xfrm>
            <a:off x="79950" y="1550004"/>
            <a:ext cx="2591375" cy="3502249"/>
          </a:xfrm>
          <a:prstGeom prst="rect">
            <a:avLst/>
          </a:prstGeom>
          <a:noFill/>
          <a:ln>
            <a:noFill/>
          </a:ln>
        </p:spPr>
      </p:pic>
      <p:sp>
        <p:nvSpPr>
          <p:cNvPr id="111" name="Shape 111"/>
          <p:cNvSpPr txBox="1"/>
          <p:nvPr/>
        </p:nvSpPr>
        <p:spPr>
          <a:xfrm>
            <a:off x="4606900" y="1452750"/>
            <a:ext cx="7339500" cy="8562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112" name="Shape 112"/>
          <p:cNvSpPr txBox="1"/>
          <p:nvPr/>
        </p:nvSpPr>
        <p:spPr>
          <a:xfrm>
            <a:off x="4894825" y="2447425"/>
            <a:ext cx="7339500" cy="856200"/>
          </a:xfrm>
          <a:prstGeom prst="rect">
            <a:avLst/>
          </a:prstGeom>
          <a:noFill/>
          <a:ln>
            <a:noFill/>
          </a:ln>
        </p:spPr>
        <p:txBody>
          <a:bodyPr lIns="91425" tIns="91425" rIns="91425" bIns="91425" anchor="t" anchorCtr="0">
            <a:noAutofit/>
          </a:bodyPr>
          <a:lstStyle/>
          <a:p>
            <a:pPr lvl="0">
              <a:spcBef>
                <a:spcPts val="0"/>
              </a:spcBef>
              <a:buNone/>
            </a:pPr>
            <a:endParaRPr/>
          </a:p>
        </p:txBody>
      </p:sp>
      <p:pic>
        <p:nvPicPr>
          <p:cNvPr id="113" name="Shape 113" descr="Image result for dietrich bonhoeffer"/>
          <p:cNvPicPr preferRelativeResize="0"/>
          <p:nvPr/>
        </p:nvPicPr>
        <p:blipFill>
          <a:blip r:embed="rId4">
            <a:alphaModFix/>
          </a:blip>
          <a:stretch>
            <a:fillRect/>
          </a:stretch>
        </p:blipFill>
        <p:spPr>
          <a:xfrm>
            <a:off x="6619795" y="1669654"/>
            <a:ext cx="2420004" cy="3382600"/>
          </a:xfrm>
          <a:prstGeom prst="rect">
            <a:avLst/>
          </a:prstGeom>
          <a:noFill/>
          <a:ln>
            <a:noFill/>
          </a:ln>
        </p:spPr>
      </p:pic>
      <p:sp>
        <p:nvSpPr>
          <p:cNvPr id="114" name="Shape 114"/>
          <p:cNvSpPr txBox="1"/>
          <p:nvPr/>
        </p:nvSpPr>
        <p:spPr>
          <a:xfrm>
            <a:off x="52200" y="813450"/>
            <a:ext cx="9039600" cy="856200"/>
          </a:xfrm>
          <a:prstGeom prst="rect">
            <a:avLst/>
          </a:prstGeom>
          <a:noFill/>
          <a:ln>
            <a:noFill/>
          </a:ln>
        </p:spPr>
        <p:txBody>
          <a:bodyPr lIns="91425" tIns="91425" rIns="91425" bIns="91425" anchor="t" anchorCtr="0">
            <a:noAutofit/>
          </a:bodyPr>
          <a:lstStyle/>
          <a:p>
            <a:pPr lvl="0" algn="ctr" rtl="0">
              <a:spcBef>
                <a:spcPts val="0"/>
              </a:spcBef>
              <a:buNone/>
            </a:pPr>
            <a:r>
              <a:rPr lang="en" sz="1700">
                <a:solidFill>
                  <a:schemeClr val="dk1"/>
                </a:solidFill>
                <a:latin typeface="Acme"/>
                <a:ea typeface="Acme"/>
                <a:cs typeface="Acme"/>
                <a:sym typeface="Acme"/>
              </a:rPr>
              <a:t>In January 1943, he secretly gets engaged to Maria von Wedemeyer. In April of 1943, he is arrested under the charge of conspiring against Hitler and is sent to Tegel Prison in Berlin along with his older sister Christine, her husband, and his older brother</a:t>
            </a:r>
          </a:p>
          <a:p>
            <a:pPr lvl="0" algn="ctr" rtl="0">
              <a:spcBef>
                <a:spcPts val="0"/>
              </a:spcBef>
              <a:buNone/>
            </a:pPr>
            <a:r>
              <a:rPr lang="en" sz="1700">
                <a:solidFill>
                  <a:schemeClr val="dk1"/>
                </a:solidFill>
                <a:latin typeface="Acme"/>
                <a:ea typeface="Acme"/>
                <a:cs typeface="Acme"/>
                <a:sym typeface="Acme"/>
              </a:rPr>
              <a:t> Klaus. He continued his Christian outreach</a:t>
            </a:r>
          </a:p>
          <a:p>
            <a:pPr lvl="0" algn="ctr" rtl="0">
              <a:spcBef>
                <a:spcPts val="0"/>
              </a:spcBef>
              <a:buNone/>
            </a:pPr>
            <a:r>
              <a:rPr lang="en" sz="1700">
                <a:solidFill>
                  <a:schemeClr val="dk1"/>
                </a:solidFill>
                <a:latin typeface="Acme"/>
                <a:ea typeface="Acme"/>
                <a:cs typeface="Acme"/>
                <a:sym typeface="Acme"/>
              </a:rPr>
              <a:t> with a series of letters smuggled out by </a:t>
            </a:r>
          </a:p>
          <a:p>
            <a:pPr lvl="0" algn="ctr" rtl="0">
              <a:spcBef>
                <a:spcPts val="0"/>
              </a:spcBef>
              <a:buNone/>
            </a:pPr>
            <a:r>
              <a:rPr lang="en" sz="1700">
                <a:solidFill>
                  <a:schemeClr val="dk1"/>
                </a:solidFill>
                <a:latin typeface="Acme"/>
                <a:ea typeface="Acme"/>
                <a:cs typeface="Acme"/>
                <a:sym typeface="Acme"/>
              </a:rPr>
              <a:t>sympathetic guards and his fiancée. These</a:t>
            </a:r>
          </a:p>
          <a:p>
            <a:pPr lvl="0" algn="ctr" rtl="0">
              <a:spcBef>
                <a:spcPts val="0"/>
              </a:spcBef>
              <a:buNone/>
            </a:pPr>
            <a:r>
              <a:rPr lang="en" sz="1700">
                <a:solidFill>
                  <a:schemeClr val="dk1"/>
                </a:solidFill>
                <a:latin typeface="Acme"/>
                <a:ea typeface="Acme"/>
                <a:cs typeface="Acme"/>
                <a:sym typeface="Acme"/>
              </a:rPr>
              <a:t> letters were received and later published by</a:t>
            </a:r>
          </a:p>
          <a:p>
            <a:pPr lvl="0" algn="ctr" rtl="0">
              <a:spcBef>
                <a:spcPts val="0"/>
              </a:spcBef>
              <a:buNone/>
            </a:pPr>
            <a:r>
              <a:rPr lang="en" sz="1700">
                <a:solidFill>
                  <a:schemeClr val="dk1"/>
                </a:solidFill>
                <a:latin typeface="Acme"/>
                <a:ea typeface="Acme"/>
                <a:cs typeface="Acme"/>
                <a:sym typeface="Acme"/>
              </a:rPr>
              <a:t> Eberhard Bethge in a book called “Letters and</a:t>
            </a:r>
          </a:p>
          <a:p>
            <a:pPr lvl="0" algn="ctr" rtl="0">
              <a:spcBef>
                <a:spcPts val="0"/>
              </a:spcBef>
              <a:buNone/>
            </a:pPr>
            <a:r>
              <a:rPr lang="en" sz="1700">
                <a:solidFill>
                  <a:schemeClr val="dk1"/>
                </a:solidFill>
                <a:latin typeface="Acme"/>
                <a:ea typeface="Acme"/>
                <a:cs typeface="Acme"/>
                <a:sym typeface="Acme"/>
              </a:rPr>
              <a:t> Papers from Prison”. In February 1945, he was</a:t>
            </a:r>
          </a:p>
          <a:p>
            <a:pPr lvl="0" algn="ctr" rtl="0">
              <a:spcBef>
                <a:spcPts val="0"/>
              </a:spcBef>
              <a:buNone/>
            </a:pPr>
            <a:r>
              <a:rPr lang="en" sz="1700">
                <a:solidFill>
                  <a:schemeClr val="dk1"/>
                </a:solidFill>
                <a:latin typeface="Acme"/>
                <a:ea typeface="Acme"/>
                <a:cs typeface="Acme"/>
                <a:sym typeface="Acme"/>
              </a:rPr>
              <a:t> moved to Buchenwald Concentration Camp.</a:t>
            </a:r>
          </a:p>
          <a:p>
            <a:pPr lvl="0" algn="ctr" rtl="0">
              <a:spcBef>
                <a:spcPts val="0"/>
              </a:spcBef>
              <a:buNone/>
            </a:pPr>
            <a:r>
              <a:rPr lang="en" sz="1700">
                <a:solidFill>
                  <a:schemeClr val="dk1"/>
                </a:solidFill>
                <a:latin typeface="Acme"/>
                <a:ea typeface="Acme"/>
                <a:cs typeface="Acme"/>
                <a:sym typeface="Acme"/>
              </a:rPr>
              <a:t> April 1945, the diary of Admiral Canaris, one </a:t>
            </a:r>
          </a:p>
          <a:p>
            <a:pPr lvl="0" algn="ctr" rtl="0">
              <a:spcBef>
                <a:spcPts val="0"/>
              </a:spcBef>
              <a:buNone/>
            </a:pPr>
            <a:r>
              <a:rPr lang="en" sz="1700">
                <a:solidFill>
                  <a:schemeClr val="dk1"/>
                </a:solidFill>
                <a:latin typeface="Acme"/>
                <a:ea typeface="Acme"/>
                <a:cs typeface="Acme"/>
                <a:sym typeface="Acme"/>
              </a:rPr>
              <a:t>of the leaders of Abwehr, was discovered.</a:t>
            </a:r>
          </a:p>
          <a:p>
            <a:pPr lvl="0" algn="ctr" rtl="0">
              <a:spcBef>
                <a:spcPts val="0"/>
              </a:spcBef>
              <a:buNone/>
            </a:pPr>
            <a:r>
              <a:rPr lang="en" sz="1700">
                <a:solidFill>
                  <a:schemeClr val="dk1"/>
                </a:solidFill>
                <a:latin typeface="Acme"/>
                <a:ea typeface="Acme"/>
                <a:cs typeface="Acme"/>
                <a:sym typeface="Acme"/>
              </a:rPr>
              <a:t> Hitler called for the annihilation of the </a:t>
            </a:r>
          </a:p>
          <a:p>
            <a:pPr lvl="0" algn="ctr" rtl="0">
              <a:spcBef>
                <a:spcPts val="0"/>
              </a:spcBef>
              <a:buNone/>
            </a:pPr>
            <a:r>
              <a:rPr lang="en" sz="1700">
                <a:solidFill>
                  <a:schemeClr val="dk1"/>
                </a:solidFill>
                <a:latin typeface="Acme"/>
                <a:ea typeface="Acme"/>
                <a:cs typeface="Acme"/>
                <a:sym typeface="Acme"/>
              </a:rPr>
              <a:t>Canaris team, and on April 9, Bonhoeffer was</a:t>
            </a:r>
          </a:p>
          <a:p>
            <a:pPr lvl="0" algn="ctr" rtl="0">
              <a:spcBef>
                <a:spcPts val="0"/>
              </a:spcBef>
              <a:buClr>
                <a:schemeClr val="dk1"/>
              </a:buClr>
              <a:buSzPct val="64705"/>
              <a:buFont typeface="Arial"/>
              <a:buNone/>
            </a:pPr>
            <a:r>
              <a:rPr lang="en" sz="1700">
                <a:solidFill>
                  <a:schemeClr val="dk1"/>
                </a:solidFill>
                <a:latin typeface="Acme"/>
                <a:ea typeface="Acme"/>
                <a:cs typeface="Acme"/>
                <a:sym typeface="Acme"/>
              </a:rPr>
              <a:t> executed in the concentration camp.</a:t>
            </a:r>
          </a:p>
        </p:txBody>
      </p:sp>
      <p:sp>
        <p:nvSpPr>
          <p:cNvPr id="115" name="Shape 115"/>
          <p:cNvSpPr txBox="1"/>
          <p:nvPr/>
        </p:nvSpPr>
        <p:spPr>
          <a:xfrm>
            <a:off x="4371325" y="497325"/>
            <a:ext cx="7339500" cy="8562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116" name="Shape 116"/>
          <p:cNvSpPr txBox="1"/>
          <p:nvPr/>
        </p:nvSpPr>
        <p:spPr>
          <a:xfrm>
            <a:off x="902250" y="235575"/>
            <a:ext cx="7339500" cy="856200"/>
          </a:xfrm>
          <a:prstGeom prst="rect">
            <a:avLst/>
          </a:prstGeom>
          <a:noFill/>
          <a:ln>
            <a:noFill/>
          </a:ln>
        </p:spPr>
        <p:txBody>
          <a:bodyPr lIns="91425" tIns="91425" rIns="91425" bIns="91425" anchor="t" anchorCtr="0">
            <a:noAutofit/>
          </a:bodyPr>
          <a:lstStyle/>
          <a:p>
            <a:pPr lvl="0" algn="ctr">
              <a:spcBef>
                <a:spcPts val="0"/>
              </a:spcBef>
              <a:buClr>
                <a:schemeClr val="dk1"/>
              </a:buClr>
              <a:buSzPct val="36666"/>
              <a:buFont typeface="Arial"/>
              <a:buNone/>
            </a:pPr>
            <a:r>
              <a:rPr lang="en" sz="3000">
                <a:solidFill>
                  <a:schemeClr val="dk1"/>
                </a:solidFill>
                <a:latin typeface="Acme"/>
                <a:ea typeface="Acme"/>
                <a:cs typeface="Acme"/>
                <a:sym typeface="Acme"/>
              </a:rPr>
              <a:t>1942-1945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p:nvPr/>
        </p:nvSpPr>
        <p:spPr>
          <a:xfrm>
            <a:off x="-471150" y="0"/>
            <a:ext cx="9737400" cy="856200"/>
          </a:xfrm>
          <a:prstGeom prst="rect">
            <a:avLst/>
          </a:prstGeom>
          <a:noFill/>
          <a:ln>
            <a:noFill/>
          </a:ln>
        </p:spPr>
        <p:txBody>
          <a:bodyPr lIns="91425" tIns="91425" rIns="91425" bIns="91425" anchor="t" anchorCtr="0">
            <a:noAutofit/>
          </a:bodyPr>
          <a:lstStyle/>
          <a:p>
            <a:pPr lvl="0" algn="ctr" rtl="0">
              <a:spcBef>
                <a:spcPts val="0"/>
              </a:spcBef>
              <a:buClr>
                <a:schemeClr val="dk1"/>
              </a:buClr>
              <a:buSzPct val="61111"/>
              <a:buFont typeface="Arial"/>
              <a:buNone/>
            </a:pPr>
            <a:r>
              <a:rPr lang="en" sz="1800">
                <a:solidFill>
                  <a:schemeClr val="dk1"/>
                </a:solidFill>
                <a:latin typeface="Acme"/>
                <a:ea typeface="Acme"/>
                <a:cs typeface="Acme"/>
                <a:sym typeface="Acme"/>
              </a:rPr>
              <a:t>Bibliography</a:t>
            </a:r>
          </a:p>
          <a:p>
            <a:pPr marL="698500" lvl="0" indent="-349250" rtl="0">
              <a:spcBef>
                <a:spcPts val="0"/>
              </a:spcBef>
              <a:buClr>
                <a:schemeClr val="dk1"/>
              </a:buClr>
              <a:buFont typeface="Arial"/>
              <a:buNone/>
            </a:pPr>
            <a:endParaRPr sz="900">
              <a:solidFill>
                <a:schemeClr val="dk1"/>
              </a:solidFill>
              <a:latin typeface="Times New Roman"/>
              <a:ea typeface="Times New Roman"/>
              <a:cs typeface="Times New Roman"/>
              <a:sym typeface="Times New Roman"/>
            </a:endParaRPr>
          </a:p>
          <a:p>
            <a:pPr marL="698500" lvl="0" indent="-349250" rtl="0">
              <a:spcBef>
                <a:spcPts val="0"/>
              </a:spcBef>
              <a:buClr>
                <a:schemeClr val="dk1"/>
              </a:buClr>
              <a:buSzPct val="122222"/>
              <a:buFont typeface="Arial"/>
              <a:buNone/>
            </a:pPr>
            <a:r>
              <a:rPr lang="en" sz="900">
                <a:solidFill>
                  <a:schemeClr val="dk1"/>
                </a:solidFill>
                <a:latin typeface="Times New Roman"/>
                <a:ea typeface="Times New Roman"/>
                <a:cs typeface="Times New Roman"/>
                <a:sym typeface="Times New Roman"/>
              </a:rPr>
              <a:t>"Dietrich Bonhoeffer." </a:t>
            </a:r>
            <a:r>
              <a:rPr lang="en" sz="900" i="1">
                <a:solidFill>
                  <a:schemeClr val="dk1"/>
                </a:solidFill>
                <a:latin typeface="Times New Roman"/>
                <a:ea typeface="Times New Roman"/>
                <a:cs typeface="Times New Roman"/>
                <a:sym typeface="Times New Roman"/>
              </a:rPr>
              <a:t>Dietrich Bonhoeffer Official International</a:t>
            </a:r>
            <a:r>
              <a:rPr lang="en" sz="900">
                <a:solidFill>
                  <a:schemeClr val="dk1"/>
                </a:solidFill>
                <a:latin typeface="Times New Roman"/>
                <a:ea typeface="Times New Roman"/>
                <a:cs typeface="Times New Roman"/>
                <a:sym typeface="Times New Roman"/>
              </a:rPr>
              <a:t>. N.p., n.d. Web. 03 June 2017. &lt;http://www.dbonhoeffer.org/&gt;.</a:t>
            </a:r>
          </a:p>
          <a:p>
            <a:pPr lvl="0" rtl="0">
              <a:lnSpc>
                <a:spcPct val="143181"/>
              </a:lnSpc>
              <a:spcBef>
                <a:spcPts val="400"/>
              </a:spcBef>
              <a:buClr>
                <a:schemeClr val="dk1"/>
              </a:buClr>
              <a:buFont typeface="Arial"/>
              <a:buNone/>
            </a:pPr>
            <a:endParaRPr sz="900">
              <a:solidFill>
                <a:schemeClr val="dk1"/>
              </a:solidFill>
              <a:latin typeface="Times New Roman"/>
              <a:ea typeface="Times New Roman"/>
              <a:cs typeface="Times New Roman"/>
              <a:sym typeface="Times New Roman"/>
            </a:endParaRPr>
          </a:p>
          <a:p>
            <a:pPr marL="698500" lvl="0" indent="-349250" rtl="0">
              <a:spcBef>
                <a:spcPts val="0"/>
              </a:spcBef>
              <a:buClr>
                <a:schemeClr val="dk1"/>
              </a:buClr>
              <a:buSzPct val="122222"/>
              <a:buFont typeface="Arial"/>
              <a:buNone/>
            </a:pPr>
            <a:r>
              <a:rPr lang="en" sz="900">
                <a:solidFill>
                  <a:schemeClr val="dk1"/>
                </a:solidFill>
                <a:latin typeface="Times New Roman"/>
                <a:ea typeface="Times New Roman"/>
                <a:cs typeface="Times New Roman"/>
                <a:sym typeface="Times New Roman"/>
              </a:rPr>
              <a:t>Pierard, Richard, Clifford Green, and F. Burton Nelson. "Dietrich Bonhoeffer." </a:t>
            </a:r>
            <a:r>
              <a:rPr lang="en" sz="900" i="1">
                <a:solidFill>
                  <a:schemeClr val="dk1"/>
                </a:solidFill>
                <a:latin typeface="Times New Roman"/>
                <a:ea typeface="Times New Roman"/>
                <a:cs typeface="Times New Roman"/>
                <a:sym typeface="Times New Roman"/>
              </a:rPr>
              <a:t>Christian History | Learn the History of Christianity &amp; the Church</a:t>
            </a:r>
            <a:r>
              <a:rPr lang="en" sz="900">
                <a:solidFill>
                  <a:schemeClr val="dk1"/>
                </a:solidFill>
                <a:latin typeface="Times New Roman"/>
                <a:ea typeface="Times New Roman"/>
                <a:cs typeface="Times New Roman"/>
                <a:sym typeface="Times New Roman"/>
              </a:rPr>
              <a:t>. Christianity Today, n.d. Web. 03 June 2017. &lt;http://www.christianitytoday.com/history/people/martyrs/dietrich-bonhoeffer.html&gt;.</a:t>
            </a:r>
          </a:p>
          <a:p>
            <a:pPr lvl="0" rtl="0">
              <a:lnSpc>
                <a:spcPct val="143181"/>
              </a:lnSpc>
              <a:spcBef>
                <a:spcPts val="400"/>
              </a:spcBef>
              <a:buClr>
                <a:schemeClr val="dk1"/>
              </a:buClr>
              <a:buFont typeface="Arial"/>
              <a:buNone/>
            </a:pPr>
            <a:endParaRPr sz="900">
              <a:solidFill>
                <a:schemeClr val="dk1"/>
              </a:solidFill>
              <a:latin typeface="Times New Roman"/>
              <a:ea typeface="Times New Roman"/>
              <a:cs typeface="Times New Roman"/>
              <a:sym typeface="Times New Roman"/>
            </a:endParaRPr>
          </a:p>
          <a:p>
            <a:pPr marL="698500" lvl="0" indent="-349250" rtl="0">
              <a:spcBef>
                <a:spcPts val="0"/>
              </a:spcBef>
              <a:buClr>
                <a:schemeClr val="dk1"/>
              </a:buClr>
              <a:buSzPct val="122222"/>
              <a:buFont typeface="Arial"/>
              <a:buNone/>
            </a:pPr>
            <a:r>
              <a:rPr lang="en" sz="900">
                <a:solidFill>
                  <a:schemeClr val="dk1"/>
                </a:solidFill>
                <a:latin typeface="Times New Roman"/>
                <a:ea typeface="Times New Roman"/>
                <a:cs typeface="Times New Roman"/>
                <a:sym typeface="Times New Roman"/>
              </a:rPr>
              <a:t>"Dietrich Bonhoeffer." </a:t>
            </a:r>
            <a:r>
              <a:rPr lang="en" sz="900" i="1">
                <a:solidFill>
                  <a:schemeClr val="dk1"/>
                </a:solidFill>
                <a:latin typeface="Times New Roman"/>
                <a:ea typeface="Times New Roman"/>
                <a:cs typeface="Times New Roman"/>
                <a:sym typeface="Times New Roman"/>
              </a:rPr>
              <a:t>Dietrich Bonhoeffer</a:t>
            </a:r>
            <a:r>
              <a:rPr lang="en" sz="900">
                <a:solidFill>
                  <a:schemeClr val="dk1"/>
                </a:solidFill>
                <a:latin typeface="Times New Roman"/>
                <a:ea typeface="Times New Roman"/>
                <a:cs typeface="Times New Roman"/>
                <a:sym typeface="Times New Roman"/>
              </a:rPr>
              <a:t>. Jewish Virtual Library, n.d. Web. 03 June 2017. &lt;http://www.jewishvirtuallibrary.org/dietrich-bonhoeffer&gt;.</a:t>
            </a:r>
          </a:p>
          <a:p>
            <a:pPr lvl="0" rtl="0">
              <a:lnSpc>
                <a:spcPct val="143181"/>
              </a:lnSpc>
              <a:spcBef>
                <a:spcPts val="400"/>
              </a:spcBef>
              <a:buClr>
                <a:schemeClr val="dk1"/>
              </a:buClr>
              <a:buFont typeface="Arial"/>
              <a:buNone/>
            </a:pPr>
            <a:endParaRPr sz="900">
              <a:solidFill>
                <a:schemeClr val="dk1"/>
              </a:solidFill>
              <a:latin typeface="Times New Roman"/>
              <a:ea typeface="Times New Roman"/>
              <a:cs typeface="Times New Roman"/>
              <a:sym typeface="Times New Roman"/>
            </a:endParaRPr>
          </a:p>
          <a:p>
            <a:pPr marL="698500" lvl="0" indent="-349250" rtl="0">
              <a:spcBef>
                <a:spcPts val="0"/>
              </a:spcBef>
              <a:buClr>
                <a:schemeClr val="dk1"/>
              </a:buClr>
              <a:buSzPct val="122222"/>
              <a:buFont typeface="Arial"/>
              <a:buNone/>
            </a:pPr>
            <a:r>
              <a:rPr lang="en" sz="900">
                <a:solidFill>
                  <a:schemeClr val="dk1"/>
                </a:solidFill>
                <a:latin typeface="Times New Roman"/>
                <a:ea typeface="Times New Roman"/>
                <a:cs typeface="Times New Roman"/>
                <a:sym typeface="Times New Roman"/>
              </a:rPr>
              <a:t>"Dietrich Bonhoeffer." </a:t>
            </a:r>
            <a:r>
              <a:rPr lang="en" sz="900" i="1">
                <a:solidFill>
                  <a:schemeClr val="dk1"/>
                </a:solidFill>
                <a:latin typeface="Times New Roman"/>
                <a:ea typeface="Times New Roman"/>
                <a:cs typeface="Times New Roman"/>
                <a:sym typeface="Times New Roman"/>
              </a:rPr>
              <a:t>United States Holocaust Memorial Museum</a:t>
            </a:r>
            <a:r>
              <a:rPr lang="en" sz="900">
                <a:solidFill>
                  <a:schemeClr val="dk1"/>
                </a:solidFill>
                <a:latin typeface="Times New Roman"/>
                <a:ea typeface="Times New Roman"/>
                <a:cs typeface="Times New Roman"/>
                <a:sym typeface="Times New Roman"/>
              </a:rPr>
              <a:t>. United States Holocaust Memorial Museum, n.d. Web. 03 June 2017. &lt;https://www.ushmm.org/wlc/en/article.php?ModuleId=10008205&gt;.</a:t>
            </a:r>
          </a:p>
          <a:p>
            <a:pPr lvl="0" rtl="0">
              <a:lnSpc>
                <a:spcPct val="143181"/>
              </a:lnSpc>
              <a:spcBef>
                <a:spcPts val="400"/>
              </a:spcBef>
              <a:buClr>
                <a:schemeClr val="dk1"/>
              </a:buClr>
              <a:buFont typeface="Arial"/>
              <a:buNone/>
            </a:pPr>
            <a:endParaRPr sz="900">
              <a:solidFill>
                <a:schemeClr val="dk1"/>
              </a:solidFill>
              <a:latin typeface="Times New Roman"/>
              <a:ea typeface="Times New Roman"/>
              <a:cs typeface="Times New Roman"/>
              <a:sym typeface="Times New Roman"/>
            </a:endParaRPr>
          </a:p>
          <a:p>
            <a:pPr marL="698500" lvl="0" indent="-349250" rtl="0">
              <a:spcBef>
                <a:spcPts val="0"/>
              </a:spcBef>
              <a:buClr>
                <a:schemeClr val="dk1"/>
              </a:buClr>
              <a:buSzPct val="122222"/>
              <a:buFont typeface="Arial"/>
              <a:buNone/>
            </a:pPr>
            <a:r>
              <a:rPr lang="en" sz="900">
                <a:solidFill>
                  <a:schemeClr val="dk1"/>
                </a:solidFill>
                <a:latin typeface="Times New Roman"/>
                <a:ea typeface="Times New Roman"/>
                <a:cs typeface="Times New Roman"/>
                <a:sym typeface="Times New Roman"/>
              </a:rPr>
              <a:t>"Dietrich Bonhoeffer." </a:t>
            </a:r>
            <a:r>
              <a:rPr lang="en" sz="900" i="1">
                <a:solidFill>
                  <a:schemeClr val="dk1"/>
                </a:solidFill>
                <a:latin typeface="Times New Roman"/>
                <a:ea typeface="Times New Roman"/>
                <a:cs typeface="Times New Roman"/>
                <a:sym typeface="Times New Roman"/>
              </a:rPr>
              <a:t>Wikipedia</a:t>
            </a:r>
            <a:r>
              <a:rPr lang="en" sz="900">
                <a:solidFill>
                  <a:schemeClr val="dk1"/>
                </a:solidFill>
                <a:latin typeface="Times New Roman"/>
                <a:ea typeface="Times New Roman"/>
                <a:cs typeface="Times New Roman"/>
                <a:sym typeface="Times New Roman"/>
              </a:rPr>
              <a:t>. Wikimedia Foundation, 30 May 2017. Web. 03 June 2017. &lt;https://en.wikipedia.org/wiki/Dietrich_Bonhoeffer&gt;.</a:t>
            </a:r>
          </a:p>
          <a:p>
            <a:pPr lvl="0" rtl="0">
              <a:lnSpc>
                <a:spcPct val="143181"/>
              </a:lnSpc>
              <a:spcBef>
                <a:spcPts val="400"/>
              </a:spcBef>
              <a:buClr>
                <a:schemeClr val="dk1"/>
              </a:buClr>
              <a:buFont typeface="Arial"/>
              <a:buNone/>
            </a:pPr>
            <a:endParaRPr sz="900">
              <a:solidFill>
                <a:schemeClr val="dk1"/>
              </a:solidFill>
              <a:latin typeface="Times New Roman"/>
              <a:ea typeface="Times New Roman"/>
              <a:cs typeface="Times New Roman"/>
              <a:sym typeface="Times New Roman"/>
            </a:endParaRPr>
          </a:p>
          <a:p>
            <a:pPr marL="698500" lvl="0" indent="-349250" rtl="0">
              <a:spcBef>
                <a:spcPts val="0"/>
              </a:spcBef>
              <a:buClr>
                <a:schemeClr val="dk1"/>
              </a:buClr>
              <a:buSzPct val="122222"/>
              <a:buFont typeface="Arial"/>
              <a:buNone/>
            </a:pPr>
            <a:r>
              <a:rPr lang="en" sz="900">
                <a:solidFill>
                  <a:schemeClr val="dk1"/>
                </a:solidFill>
                <a:latin typeface="Times New Roman"/>
                <a:ea typeface="Times New Roman"/>
                <a:cs typeface="Times New Roman"/>
                <a:sym typeface="Times New Roman"/>
              </a:rPr>
              <a:t>Ley, Stephen. "FWIW." </a:t>
            </a:r>
            <a:r>
              <a:rPr lang="en" sz="900" i="1">
                <a:solidFill>
                  <a:schemeClr val="dk1"/>
                </a:solidFill>
                <a:latin typeface="Times New Roman"/>
                <a:ea typeface="Times New Roman"/>
                <a:cs typeface="Times New Roman"/>
                <a:sym typeface="Times New Roman"/>
              </a:rPr>
              <a:t>Bonhoeffer's Childhood: A Turning Point</a:t>
            </a:r>
            <a:r>
              <a:rPr lang="en" sz="900">
                <a:solidFill>
                  <a:schemeClr val="dk1"/>
                </a:solidFill>
                <a:latin typeface="Times New Roman"/>
                <a:ea typeface="Times New Roman"/>
                <a:cs typeface="Times New Roman"/>
                <a:sym typeface="Times New Roman"/>
              </a:rPr>
              <a:t>. Blogspot, 14 Apr. 2011. Web. 03 June 2017. &lt;https://frightfullypleased.blogspot.com/2011/04/bonhoeffers-childhood-turning-point.html&gt;.</a:t>
            </a:r>
          </a:p>
          <a:p>
            <a:pPr lvl="0" rtl="0">
              <a:lnSpc>
                <a:spcPct val="143181"/>
              </a:lnSpc>
              <a:spcBef>
                <a:spcPts val="400"/>
              </a:spcBef>
              <a:buClr>
                <a:schemeClr val="dk1"/>
              </a:buClr>
              <a:buFont typeface="Arial"/>
              <a:buNone/>
            </a:pPr>
            <a:endParaRPr sz="900">
              <a:solidFill>
                <a:schemeClr val="dk1"/>
              </a:solidFill>
              <a:latin typeface="Times New Roman"/>
              <a:ea typeface="Times New Roman"/>
              <a:cs typeface="Times New Roman"/>
              <a:sym typeface="Times New Roman"/>
            </a:endParaRPr>
          </a:p>
          <a:p>
            <a:pPr marL="698500" lvl="0" indent="-349250" rtl="0">
              <a:spcBef>
                <a:spcPts val="0"/>
              </a:spcBef>
              <a:buClr>
                <a:schemeClr val="dk1"/>
              </a:buClr>
              <a:buSzPct val="122222"/>
              <a:buFont typeface="Arial"/>
              <a:buNone/>
            </a:pPr>
            <a:r>
              <a:rPr lang="en" sz="900">
                <a:solidFill>
                  <a:schemeClr val="dk1"/>
                </a:solidFill>
                <a:latin typeface="Times New Roman"/>
                <a:ea typeface="Times New Roman"/>
                <a:cs typeface="Times New Roman"/>
                <a:sym typeface="Times New Roman"/>
              </a:rPr>
              <a:t>"Dietrich Bonhoeffer Portal." </a:t>
            </a:r>
            <a:r>
              <a:rPr lang="en" sz="900" i="1">
                <a:solidFill>
                  <a:schemeClr val="dk1"/>
                </a:solidFill>
                <a:latin typeface="Times New Roman"/>
                <a:ea typeface="Times New Roman"/>
                <a:cs typeface="Times New Roman"/>
                <a:sym typeface="Times New Roman"/>
              </a:rPr>
              <a:t>Dbp . Dietrich Bonhoeffer Biografie: Barcelona – Berlin – New York</a:t>
            </a:r>
            <a:r>
              <a:rPr lang="en" sz="900">
                <a:solidFill>
                  <a:schemeClr val="dk1"/>
                </a:solidFill>
                <a:latin typeface="Times New Roman"/>
                <a:ea typeface="Times New Roman"/>
                <a:cs typeface="Times New Roman"/>
                <a:sym typeface="Times New Roman"/>
              </a:rPr>
              <a:t>. Dietrich Bonhoeffer Portal, n.d. Web. 03 June 2017. &lt;http://www.dietrich-bonhoeffer.net/leben/barcelona-berlin-new-york/&gt;.</a:t>
            </a:r>
          </a:p>
          <a:p>
            <a:pPr lvl="0" rtl="0">
              <a:lnSpc>
                <a:spcPct val="143181"/>
              </a:lnSpc>
              <a:spcBef>
                <a:spcPts val="400"/>
              </a:spcBef>
              <a:buClr>
                <a:schemeClr val="dk1"/>
              </a:buClr>
              <a:buFont typeface="Arial"/>
              <a:buNone/>
            </a:pPr>
            <a:endParaRPr sz="900">
              <a:solidFill>
                <a:schemeClr val="dk1"/>
              </a:solidFill>
              <a:latin typeface="Times New Roman"/>
              <a:ea typeface="Times New Roman"/>
              <a:cs typeface="Times New Roman"/>
              <a:sym typeface="Times New Roman"/>
            </a:endParaRPr>
          </a:p>
          <a:p>
            <a:pPr marL="698500" lvl="0" indent="-349250" rtl="0">
              <a:spcBef>
                <a:spcPts val="0"/>
              </a:spcBef>
              <a:buClr>
                <a:schemeClr val="dk1"/>
              </a:buClr>
              <a:buSzPct val="122222"/>
              <a:buFont typeface="Arial"/>
              <a:buNone/>
            </a:pPr>
            <a:r>
              <a:rPr lang="en" sz="900">
                <a:solidFill>
                  <a:schemeClr val="dk1"/>
                </a:solidFill>
                <a:latin typeface="Times New Roman"/>
                <a:ea typeface="Times New Roman"/>
                <a:cs typeface="Times New Roman"/>
                <a:sym typeface="Times New Roman"/>
              </a:rPr>
              <a:t>"Confessing Church." </a:t>
            </a:r>
            <a:r>
              <a:rPr lang="en" sz="900" i="1">
                <a:solidFill>
                  <a:schemeClr val="dk1"/>
                </a:solidFill>
                <a:latin typeface="Times New Roman"/>
                <a:ea typeface="Times New Roman"/>
                <a:cs typeface="Times New Roman"/>
                <a:sym typeface="Times New Roman"/>
              </a:rPr>
              <a:t>Wikipedia</a:t>
            </a:r>
            <a:r>
              <a:rPr lang="en" sz="900">
                <a:solidFill>
                  <a:schemeClr val="dk1"/>
                </a:solidFill>
                <a:latin typeface="Times New Roman"/>
                <a:ea typeface="Times New Roman"/>
                <a:cs typeface="Times New Roman"/>
                <a:sym typeface="Times New Roman"/>
              </a:rPr>
              <a:t>. Wikimedia Foundation, 31 May 2017. Web. 03 June 2017. &lt;https://en.wikipedia.org/wiki/Confessing_Church&gt;.</a:t>
            </a:r>
          </a:p>
          <a:p>
            <a:pPr lvl="0" rtl="0">
              <a:lnSpc>
                <a:spcPct val="143181"/>
              </a:lnSpc>
              <a:spcBef>
                <a:spcPts val="400"/>
              </a:spcBef>
              <a:buClr>
                <a:schemeClr val="dk1"/>
              </a:buClr>
              <a:buFont typeface="Arial"/>
              <a:buNone/>
            </a:pPr>
            <a:endParaRPr sz="900">
              <a:solidFill>
                <a:schemeClr val="dk1"/>
              </a:solidFill>
              <a:latin typeface="Times New Roman"/>
              <a:ea typeface="Times New Roman"/>
              <a:cs typeface="Times New Roman"/>
              <a:sym typeface="Times New Roman"/>
            </a:endParaRPr>
          </a:p>
          <a:p>
            <a:pPr marL="698500" lvl="0" indent="-349250" rtl="0">
              <a:spcBef>
                <a:spcPts val="0"/>
              </a:spcBef>
              <a:buClr>
                <a:schemeClr val="dk1"/>
              </a:buClr>
              <a:buSzPct val="122222"/>
              <a:buFont typeface="Arial"/>
              <a:buNone/>
            </a:pPr>
            <a:r>
              <a:rPr lang="en" sz="900">
                <a:solidFill>
                  <a:schemeClr val="dk1"/>
                </a:solidFill>
                <a:latin typeface="Times New Roman"/>
                <a:ea typeface="Times New Roman"/>
                <a:cs typeface="Times New Roman"/>
                <a:sym typeface="Times New Roman"/>
              </a:rPr>
              <a:t>"Humboldt University of Berlin." </a:t>
            </a:r>
            <a:r>
              <a:rPr lang="en" sz="900" i="1">
                <a:solidFill>
                  <a:schemeClr val="dk1"/>
                </a:solidFill>
                <a:latin typeface="Times New Roman"/>
                <a:ea typeface="Times New Roman"/>
                <a:cs typeface="Times New Roman"/>
                <a:sym typeface="Times New Roman"/>
              </a:rPr>
              <a:t>Wikipedia</a:t>
            </a:r>
            <a:r>
              <a:rPr lang="en" sz="900">
                <a:solidFill>
                  <a:schemeClr val="dk1"/>
                </a:solidFill>
                <a:latin typeface="Times New Roman"/>
                <a:ea typeface="Times New Roman"/>
                <a:cs typeface="Times New Roman"/>
                <a:sym typeface="Times New Roman"/>
              </a:rPr>
              <a:t>. Wikimedia Foundation, 02 June 2017. Web. 03 June 2017. &lt;https://en.wikipedia.org/wiki/Humboldt_University_of_Berlin&gt;.</a:t>
            </a:r>
          </a:p>
          <a:p>
            <a:pPr lvl="0" rtl="0">
              <a:lnSpc>
                <a:spcPct val="143181"/>
              </a:lnSpc>
              <a:spcBef>
                <a:spcPts val="400"/>
              </a:spcBef>
              <a:buClr>
                <a:schemeClr val="dk1"/>
              </a:buClr>
              <a:buFont typeface="Arial"/>
              <a:buNone/>
            </a:pPr>
            <a:endParaRPr sz="900">
              <a:solidFill>
                <a:schemeClr val="dk1"/>
              </a:solidFill>
              <a:latin typeface="Times New Roman"/>
              <a:ea typeface="Times New Roman"/>
              <a:cs typeface="Times New Roman"/>
              <a:sym typeface="Times New Roman"/>
            </a:endParaRPr>
          </a:p>
          <a:p>
            <a:pPr marL="698500" lvl="0" indent="-349250" rtl="0">
              <a:spcBef>
                <a:spcPts val="0"/>
              </a:spcBef>
              <a:buClr>
                <a:schemeClr val="dk1"/>
              </a:buClr>
              <a:buSzPct val="122222"/>
              <a:buFont typeface="Arial"/>
              <a:buNone/>
            </a:pPr>
            <a:r>
              <a:rPr lang="en" sz="900">
                <a:solidFill>
                  <a:schemeClr val="dk1"/>
                </a:solidFill>
                <a:latin typeface="Times New Roman"/>
                <a:ea typeface="Times New Roman"/>
                <a:cs typeface="Times New Roman"/>
                <a:sym typeface="Times New Roman"/>
              </a:rPr>
              <a:t>"The Secret Engagement of Dietrich Bonhoeffer Maria Von Wedemeyer." </a:t>
            </a:r>
            <a:r>
              <a:rPr lang="en" sz="900" i="1">
                <a:solidFill>
                  <a:schemeClr val="dk1"/>
                </a:solidFill>
                <a:latin typeface="Times New Roman"/>
                <a:ea typeface="Times New Roman"/>
                <a:cs typeface="Times New Roman"/>
                <a:sym typeface="Times New Roman"/>
              </a:rPr>
              <a:t>Bonhoefferblog</a:t>
            </a:r>
            <a:r>
              <a:rPr lang="en" sz="900">
                <a:solidFill>
                  <a:schemeClr val="dk1"/>
                </a:solidFill>
                <a:latin typeface="Times New Roman"/>
                <a:ea typeface="Times New Roman"/>
                <a:cs typeface="Times New Roman"/>
                <a:sym typeface="Times New Roman"/>
              </a:rPr>
              <a:t>. Wordpress, 23 Oct. 2009. Web. 03 June 2017. &lt;</a:t>
            </a:r>
            <a:r>
              <a:rPr lang="en" sz="900">
                <a:solidFill>
                  <a:schemeClr val="dk1"/>
                </a:solidFill>
                <a:latin typeface="Times New Roman"/>
                <a:ea typeface="Times New Roman"/>
                <a:cs typeface="Times New Roman"/>
                <a:sym typeface="Times New Roman"/>
                <a:hlinkClick r:id="rId3"/>
              </a:rPr>
              <a:t>https://bonhoefferblog.wordpress.com/2009/10/23/the-secret-engagement-of-dietrich-bonhoeffer-maria-von-wedemeyer/</a:t>
            </a:r>
            <a:r>
              <a:rPr lang="en" sz="900">
                <a:solidFill>
                  <a:schemeClr val="dk1"/>
                </a:solidFill>
                <a:latin typeface="Times New Roman"/>
                <a:ea typeface="Times New Roman"/>
                <a:cs typeface="Times New Roman"/>
                <a:sym typeface="Times New Roman"/>
              </a:rPr>
              <a:t>&gt;.</a:t>
            </a:r>
          </a:p>
          <a:p>
            <a:pPr lvl="0" rtl="0">
              <a:spcBef>
                <a:spcPts val="0"/>
              </a:spcBef>
              <a:buClr>
                <a:schemeClr val="dk1"/>
              </a:buClr>
              <a:buFont typeface="Arial"/>
              <a:buNone/>
            </a:pPr>
            <a:endParaRPr sz="900">
              <a:solidFill>
                <a:schemeClr val="dk1"/>
              </a:solidFill>
              <a:latin typeface="Times New Roman"/>
              <a:ea typeface="Times New Roman"/>
              <a:cs typeface="Times New Roman"/>
              <a:sym typeface="Times New Roman"/>
            </a:endParaRPr>
          </a:p>
          <a:p>
            <a:pPr marL="698500" lvl="0" indent="-349250" rtl="0">
              <a:lnSpc>
                <a:spcPct val="143181"/>
              </a:lnSpc>
              <a:spcBef>
                <a:spcPts val="400"/>
              </a:spcBef>
              <a:buClr>
                <a:schemeClr val="dk1"/>
              </a:buClr>
              <a:buSzPct val="122222"/>
              <a:buFont typeface="Arial"/>
              <a:buNone/>
            </a:pPr>
            <a:r>
              <a:rPr lang="en" sz="900">
                <a:solidFill>
                  <a:schemeClr val="dk1"/>
                </a:solidFill>
                <a:latin typeface="Times New Roman"/>
                <a:ea typeface="Times New Roman"/>
                <a:cs typeface="Times New Roman"/>
                <a:sym typeface="Times New Roman"/>
              </a:rPr>
              <a:t>"Operation 7." </a:t>
            </a:r>
            <a:r>
              <a:rPr lang="en" sz="900" i="1">
                <a:solidFill>
                  <a:schemeClr val="dk1"/>
                </a:solidFill>
                <a:latin typeface="Times New Roman"/>
                <a:ea typeface="Times New Roman"/>
                <a:cs typeface="Times New Roman"/>
                <a:sym typeface="Times New Roman"/>
              </a:rPr>
              <a:t>Wikipedia</a:t>
            </a:r>
            <a:r>
              <a:rPr lang="en" sz="900">
                <a:solidFill>
                  <a:schemeClr val="dk1"/>
                </a:solidFill>
                <a:latin typeface="Times New Roman"/>
                <a:ea typeface="Times New Roman"/>
                <a:cs typeface="Times New Roman"/>
                <a:sym typeface="Times New Roman"/>
              </a:rPr>
              <a:t>. Wikimedia Foundation, 14 Apr. 2017. Web. 03 June 2017. &lt;https://en.wikipedia.org/wiki/Operation_7&gt;.</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1154</Words>
  <Application>Microsoft Office PowerPoint</Application>
  <PresentationFormat>On-screen Show (16:9)</PresentationFormat>
  <Paragraphs>83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Times New Roman</vt:lpstr>
      <vt:lpstr>Georgia</vt:lpstr>
      <vt:lpstr>Acme</vt: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Tickler, Brian - Mission Viejo High School</dc:creator>
  <cp:lastModifiedBy>Tickler, Brian - Mission Viejo High School</cp:lastModifiedBy>
  <cp:revision>1</cp:revision>
  <dcterms:modified xsi:type="dcterms:W3CDTF">2017-06-09T17:08:56Z</dcterms:modified>
</cp:coreProperties>
</file>