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76" r:id="rId3"/>
    <p:sldId id="275" r:id="rId4"/>
    <p:sldId id="258" r:id="rId5"/>
    <p:sldId id="260" r:id="rId6"/>
    <p:sldId id="277" r:id="rId7"/>
    <p:sldId id="278" r:id="rId8"/>
    <p:sldId id="279" r:id="rId9"/>
    <p:sldId id="261" r:id="rId10"/>
    <p:sldId id="280" r:id="rId11"/>
    <p:sldId id="262" r:id="rId12"/>
    <p:sldId id="281" r:id="rId13"/>
    <p:sldId id="282" r:id="rId14"/>
    <p:sldId id="263" r:id="rId15"/>
    <p:sldId id="283" r:id="rId16"/>
    <p:sldId id="264" r:id="rId17"/>
    <p:sldId id="265" r:id="rId18"/>
    <p:sldId id="266" r:id="rId19"/>
    <p:sldId id="267" r:id="rId20"/>
    <p:sldId id="268"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346" autoAdjust="0"/>
    <p:restoredTop sz="94660"/>
  </p:normalViewPr>
  <p:slideViewPr>
    <p:cSldViewPr>
      <p:cViewPr varScale="1">
        <p:scale>
          <a:sx n="92" d="100"/>
          <a:sy n="92" d="100"/>
        </p:scale>
        <p:origin x="-96" y="-35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70" d="100"/>
          <a:sy n="70" d="100"/>
        </p:scale>
        <p:origin x="-324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532F7A-EE46-47B1-A297-C56AFFD43CD5}" type="datetimeFigureOut">
              <a:rPr lang="en-US" smtClean="0"/>
              <a:t>10/26/15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236D83-50C2-467B-8F86-A8A93163F58F}" type="slidenum">
              <a:rPr lang="en-US" smtClean="0"/>
              <a:t>‹#›</a:t>
            </a:fld>
            <a:endParaRPr lang="en-US"/>
          </a:p>
        </p:txBody>
      </p:sp>
    </p:spTree>
    <p:extLst>
      <p:ext uri="{BB962C8B-B14F-4D97-AF65-F5344CB8AC3E}">
        <p14:creationId xmlns:p14="http://schemas.microsoft.com/office/powerpoint/2010/main" val="3431729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236D83-50C2-467B-8F86-A8A93163F58F}" type="slidenum">
              <a:rPr lang="en-US" smtClean="0"/>
              <a:t>1</a:t>
            </a:fld>
            <a:endParaRPr lang="en-US"/>
          </a:p>
        </p:txBody>
      </p:sp>
    </p:spTree>
    <p:extLst>
      <p:ext uri="{BB962C8B-B14F-4D97-AF65-F5344CB8AC3E}">
        <p14:creationId xmlns:p14="http://schemas.microsoft.com/office/powerpoint/2010/main" val="1263993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87A4FD-21EC-43FB-98CE-E44F02879395}" type="datetimeFigureOut">
              <a:rPr lang="en-US" smtClean="0"/>
              <a:t>10/26/15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A05CDB-E395-4B35-8656-B23EC2609359}" type="slidenum">
              <a:rPr lang="en-US" smtClean="0"/>
              <a:t>‹#›</a:t>
            </a:fld>
            <a:endParaRPr lang="en-US"/>
          </a:p>
        </p:txBody>
      </p:sp>
    </p:spTree>
    <p:extLst>
      <p:ext uri="{BB962C8B-B14F-4D97-AF65-F5344CB8AC3E}">
        <p14:creationId xmlns:p14="http://schemas.microsoft.com/office/powerpoint/2010/main" val="1614843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87A4FD-21EC-43FB-98CE-E44F02879395}" type="datetimeFigureOut">
              <a:rPr lang="en-US" smtClean="0"/>
              <a:t>10/26/15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A05CDB-E395-4B35-8656-B23EC2609359}" type="slidenum">
              <a:rPr lang="en-US" smtClean="0"/>
              <a:t>‹#›</a:t>
            </a:fld>
            <a:endParaRPr lang="en-US"/>
          </a:p>
        </p:txBody>
      </p:sp>
    </p:spTree>
    <p:extLst>
      <p:ext uri="{BB962C8B-B14F-4D97-AF65-F5344CB8AC3E}">
        <p14:creationId xmlns:p14="http://schemas.microsoft.com/office/powerpoint/2010/main" val="3242449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87A4FD-21EC-43FB-98CE-E44F02879395}" type="datetimeFigureOut">
              <a:rPr lang="en-US" smtClean="0"/>
              <a:t>10/26/15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A05CDB-E395-4B35-8656-B23EC2609359}" type="slidenum">
              <a:rPr lang="en-US" smtClean="0"/>
              <a:t>‹#›</a:t>
            </a:fld>
            <a:endParaRPr lang="en-US"/>
          </a:p>
        </p:txBody>
      </p:sp>
    </p:spTree>
    <p:extLst>
      <p:ext uri="{BB962C8B-B14F-4D97-AF65-F5344CB8AC3E}">
        <p14:creationId xmlns:p14="http://schemas.microsoft.com/office/powerpoint/2010/main" val="2853654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87A4FD-21EC-43FB-98CE-E44F02879395}" type="datetimeFigureOut">
              <a:rPr lang="en-US" smtClean="0"/>
              <a:t>10/26/15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A05CDB-E395-4B35-8656-B23EC2609359}" type="slidenum">
              <a:rPr lang="en-US" smtClean="0"/>
              <a:t>‹#›</a:t>
            </a:fld>
            <a:endParaRPr lang="en-US"/>
          </a:p>
        </p:txBody>
      </p:sp>
    </p:spTree>
    <p:extLst>
      <p:ext uri="{BB962C8B-B14F-4D97-AF65-F5344CB8AC3E}">
        <p14:creationId xmlns:p14="http://schemas.microsoft.com/office/powerpoint/2010/main" val="747475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87A4FD-21EC-43FB-98CE-E44F02879395}" type="datetimeFigureOut">
              <a:rPr lang="en-US" smtClean="0"/>
              <a:t>10/26/15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A05CDB-E395-4B35-8656-B23EC2609359}" type="slidenum">
              <a:rPr lang="en-US" smtClean="0"/>
              <a:t>‹#›</a:t>
            </a:fld>
            <a:endParaRPr lang="en-US"/>
          </a:p>
        </p:txBody>
      </p:sp>
    </p:spTree>
    <p:extLst>
      <p:ext uri="{BB962C8B-B14F-4D97-AF65-F5344CB8AC3E}">
        <p14:creationId xmlns:p14="http://schemas.microsoft.com/office/powerpoint/2010/main" val="2899946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87A4FD-21EC-43FB-98CE-E44F02879395}" type="datetimeFigureOut">
              <a:rPr lang="en-US" smtClean="0"/>
              <a:t>10/26/15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A05CDB-E395-4B35-8656-B23EC2609359}" type="slidenum">
              <a:rPr lang="en-US" smtClean="0"/>
              <a:t>‹#›</a:t>
            </a:fld>
            <a:endParaRPr lang="en-US"/>
          </a:p>
        </p:txBody>
      </p:sp>
    </p:spTree>
    <p:extLst>
      <p:ext uri="{BB962C8B-B14F-4D97-AF65-F5344CB8AC3E}">
        <p14:creationId xmlns:p14="http://schemas.microsoft.com/office/powerpoint/2010/main" val="591423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87A4FD-21EC-43FB-98CE-E44F02879395}" type="datetimeFigureOut">
              <a:rPr lang="en-US" smtClean="0"/>
              <a:t>10/26/15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A05CDB-E395-4B35-8656-B23EC2609359}" type="slidenum">
              <a:rPr lang="en-US" smtClean="0"/>
              <a:t>‹#›</a:t>
            </a:fld>
            <a:endParaRPr lang="en-US"/>
          </a:p>
        </p:txBody>
      </p:sp>
    </p:spTree>
    <p:extLst>
      <p:ext uri="{BB962C8B-B14F-4D97-AF65-F5344CB8AC3E}">
        <p14:creationId xmlns:p14="http://schemas.microsoft.com/office/powerpoint/2010/main" val="2065361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87A4FD-21EC-43FB-98CE-E44F02879395}" type="datetimeFigureOut">
              <a:rPr lang="en-US" smtClean="0"/>
              <a:t>10/26/15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A05CDB-E395-4B35-8656-B23EC2609359}" type="slidenum">
              <a:rPr lang="en-US" smtClean="0"/>
              <a:t>‹#›</a:t>
            </a:fld>
            <a:endParaRPr lang="en-US"/>
          </a:p>
        </p:txBody>
      </p:sp>
    </p:spTree>
    <p:extLst>
      <p:ext uri="{BB962C8B-B14F-4D97-AF65-F5344CB8AC3E}">
        <p14:creationId xmlns:p14="http://schemas.microsoft.com/office/powerpoint/2010/main" val="4139543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87A4FD-21EC-43FB-98CE-E44F02879395}" type="datetimeFigureOut">
              <a:rPr lang="en-US" smtClean="0"/>
              <a:t>10/26/15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A05CDB-E395-4B35-8656-B23EC2609359}" type="slidenum">
              <a:rPr lang="en-US" smtClean="0"/>
              <a:t>‹#›</a:t>
            </a:fld>
            <a:endParaRPr lang="en-US"/>
          </a:p>
        </p:txBody>
      </p:sp>
    </p:spTree>
    <p:extLst>
      <p:ext uri="{BB962C8B-B14F-4D97-AF65-F5344CB8AC3E}">
        <p14:creationId xmlns:p14="http://schemas.microsoft.com/office/powerpoint/2010/main" val="453978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87A4FD-21EC-43FB-98CE-E44F02879395}" type="datetimeFigureOut">
              <a:rPr lang="en-US" smtClean="0"/>
              <a:t>10/26/15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A05CDB-E395-4B35-8656-B23EC2609359}" type="slidenum">
              <a:rPr lang="en-US" smtClean="0"/>
              <a:t>‹#›</a:t>
            </a:fld>
            <a:endParaRPr lang="en-US"/>
          </a:p>
        </p:txBody>
      </p:sp>
    </p:spTree>
    <p:extLst>
      <p:ext uri="{BB962C8B-B14F-4D97-AF65-F5344CB8AC3E}">
        <p14:creationId xmlns:p14="http://schemas.microsoft.com/office/powerpoint/2010/main" val="2080409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87A4FD-21EC-43FB-98CE-E44F02879395}" type="datetimeFigureOut">
              <a:rPr lang="en-US" smtClean="0"/>
              <a:t>10/26/15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A05CDB-E395-4B35-8656-B23EC2609359}" type="slidenum">
              <a:rPr lang="en-US" smtClean="0"/>
              <a:t>‹#›</a:t>
            </a:fld>
            <a:endParaRPr lang="en-US"/>
          </a:p>
        </p:txBody>
      </p:sp>
    </p:spTree>
    <p:extLst>
      <p:ext uri="{BB962C8B-B14F-4D97-AF65-F5344CB8AC3E}">
        <p14:creationId xmlns:p14="http://schemas.microsoft.com/office/powerpoint/2010/main" val="4248460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87A4FD-21EC-43FB-98CE-E44F02879395}" type="datetimeFigureOut">
              <a:rPr lang="en-US" smtClean="0"/>
              <a:t>10/26/15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A05CDB-E395-4B35-8656-B23EC2609359}" type="slidenum">
              <a:rPr lang="en-US" smtClean="0"/>
              <a:t>‹#›</a:t>
            </a:fld>
            <a:endParaRPr lang="en-US"/>
          </a:p>
        </p:txBody>
      </p:sp>
    </p:spTree>
    <p:extLst>
      <p:ext uri="{BB962C8B-B14F-4D97-AF65-F5344CB8AC3E}">
        <p14:creationId xmlns:p14="http://schemas.microsoft.com/office/powerpoint/2010/main" val="13228758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jpeg"/><Relationship Id="rId3" Type="http://schemas.openxmlformats.org/officeDocument/2006/relationships/image" Target="../media/image1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9.jpeg"/><Relationship Id="rId3" Type="http://schemas.openxmlformats.org/officeDocument/2006/relationships/image" Target="../media/image2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2.jpeg"/><Relationship Id="rId3"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png"/><Relationship Id="rId1" Type="http://schemas.openxmlformats.org/officeDocument/2006/relationships/slideLayout" Target="../slideLayouts/slideLayout4.xml"/><Relationship Id="rId2" Type="http://schemas.openxmlformats.org/officeDocument/2006/relationships/image" Target="../media/image2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8.jpeg"/><Relationship Id="rId3" Type="http://schemas.openxmlformats.org/officeDocument/2006/relationships/image" Target="../media/image2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jpeg"/><Relationship Id="rId1" Type="http://schemas.openxmlformats.org/officeDocument/2006/relationships/slideLayout" Target="../slideLayouts/slideLayout4.xml"/><Relationship Id="rId2" Type="http://schemas.openxmlformats.org/officeDocument/2006/relationships/image" Target="../media/image30.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eg"/><Relationship Id="rId3"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eg"/><Relationship Id="rId3"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gif"/><Relationship Id="rId3"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6a0120a85dcdae970b0120a86db463970b-pi (570×3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3581400"/>
            <a:ext cx="5429250" cy="335280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609600"/>
            <a:ext cx="4168538" cy="3624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476650" y="304800"/>
            <a:ext cx="4286349" cy="2677656"/>
          </a:xfrm>
          <a:prstGeom prst="rect">
            <a:avLst/>
          </a:prstGeom>
          <a:noFill/>
        </p:spPr>
        <p:txBody>
          <a:bodyPr wrap="square" rtlCol="0">
            <a:spAutoFit/>
          </a:bodyPr>
          <a:lstStyle/>
          <a:p>
            <a:pPr algn="ctr"/>
            <a:r>
              <a:rPr lang="en-US" sz="2800" b="1" u="sng" dirty="0" smtClean="0"/>
              <a:t>COLD CALL</a:t>
            </a:r>
          </a:p>
          <a:p>
            <a:pPr algn="ctr"/>
            <a:r>
              <a:rPr lang="en-US" sz="2800" dirty="0" smtClean="0"/>
              <a:t>Chapter </a:t>
            </a:r>
            <a:r>
              <a:rPr lang="en-US" sz="2800" dirty="0" smtClean="0"/>
              <a:t>9 </a:t>
            </a:r>
            <a:endParaRPr lang="en-US" sz="2800" dirty="0" smtClean="0"/>
          </a:p>
          <a:p>
            <a:pPr algn="ctr"/>
            <a:r>
              <a:rPr lang="en-US" sz="2800" dirty="0" smtClean="0"/>
              <a:t>Partisan Politics and War: The Democratic-Republicans in </a:t>
            </a:r>
            <a:r>
              <a:rPr lang="en-US" sz="2800" dirty="0" smtClean="0"/>
              <a:t>Power</a:t>
            </a:r>
          </a:p>
          <a:p>
            <a:pPr algn="ctr"/>
            <a:r>
              <a:rPr lang="en-US" sz="2800" dirty="0" smtClean="0"/>
              <a:t>1801 - 1815</a:t>
            </a:r>
            <a:endParaRPr lang="en-US" sz="2800" dirty="0" smtClean="0"/>
          </a:p>
        </p:txBody>
      </p:sp>
    </p:spTree>
    <p:extLst>
      <p:ext uri="{BB962C8B-B14F-4D97-AF65-F5344CB8AC3E}">
        <p14:creationId xmlns:p14="http://schemas.microsoft.com/office/powerpoint/2010/main" val="307815075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81000"/>
            <a:ext cx="4267200" cy="6172200"/>
          </a:xfrm>
        </p:spPr>
        <p:txBody>
          <a:bodyPr>
            <a:normAutofit/>
          </a:bodyPr>
          <a:lstStyle/>
          <a:p>
            <a:pPr lvl="0"/>
            <a:r>
              <a:rPr lang="en-US" dirty="0"/>
              <a:t>Jefferson advocated for “Peace, commerce, ad honest friendship with all nations, entangling alliances with none.” Analyze the ways in which American commerce and neutrality where threatened by the actions of Great Britain and the American response to this aggression. </a:t>
            </a:r>
          </a:p>
        </p:txBody>
      </p:sp>
      <p:pic>
        <p:nvPicPr>
          <p:cNvPr id="5" name="Content Placeholder 4"/>
          <p:cNvPicPr>
            <a:picLocks noGrp="1" noChangeAspect="1"/>
          </p:cNvPicPr>
          <p:nvPr>
            <p:ph sz="half" idx="2"/>
          </p:nvPr>
        </p:nvPicPr>
        <p:blipFill>
          <a:blip r:embed="rId2"/>
          <a:srcRect l="25170" r="25170"/>
          <a:stretch>
            <a:fillRect/>
          </a:stretch>
        </p:blipFill>
        <p:spPr/>
      </p:pic>
    </p:spTree>
    <p:extLst>
      <p:ext uri="{BB962C8B-B14F-4D97-AF65-F5344CB8AC3E}">
        <p14:creationId xmlns:p14="http://schemas.microsoft.com/office/powerpoint/2010/main" val="1249041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019800" y="381000"/>
            <a:ext cx="2971800" cy="6278563"/>
          </a:xfrm>
        </p:spPr>
        <p:txBody>
          <a:bodyPr>
            <a:normAutofit fontScale="55000" lnSpcReduction="20000"/>
          </a:bodyPr>
          <a:lstStyle/>
          <a:p>
            <a:pPr lvl="0"/>
            <a:r>
              <a:rPr lang="en-US" sz="4800" dirty="0"/>
              <a:t>In an attempt to avoid war Jefferson helped to pass the Embargo Act. </a:t>
            </a:r>
            <a:endParaRPr lang="en-US" sz="4800" dirty="0" smtClean="0"/>
          </a:p>
          <a:p>
            <a:pPr lvl="0"/>
            <a:r>
              <a:rPr lang="en-US" sz="4800" dirty="0" smtClean="0"/>
              <a:t>Summarize </a:t>
            </a:r>
            <a:r>
              <a:rPr lang="en-US" sz="4800" dirty="0"/>
              <a:t>stipulations of this law and examine the reactions of Americans to this law and its long term impact on American commercial interests. </a:t>
            </a:r>
          </a:p>
          <a:p>
            <a:endParaRPr lang="en-US" dirty="0"/>
          </a:p>
        </p:txBody>
      </p:sp>
      <p:pic>
        <p:nvPicPr>
          <p:cNvPr id="2" name="Picture 2" descr="http://matthewashton.files.wordpress.com/2011/07/embargo-ac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48" y="304800"/>
            <a:ext cx="5834546" cy="40386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http://cdn.dipity.com/uploads/events/5ee48c177f186696526dab44704d81a1_1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3886200"/>
            <a:ext cx="4267200" cy="284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005667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srcRect l="24904" r="24904"/>
          <a:stretch>
            <a:fillRect/>
          </a:stretch>
        </p:blipFill>
        <p:spPr/>
      </p:pic>
      <p:sp>
        <p:nvSpPr>
          <p:cNvPr id="4" name="Content Placeholder 3"/>
          <p:cNvSpPr>
            <a:spLocks noGrp="1"/>
          </p:cNvSpPr>
          <p:nvPr>
            <p:ph sz="half" idx="2"/>
          </p:nvPr>
        </p:nvSpPr>
        <p:spPr/>
        <p:txBody>
          <a:bodyPr>
            <a:normAutofit fontScale="92500"/>
          </a:bodyPr>
          <a:lstStyle/>
          <a:p>
            <a:pPr lvl="0"/>
            <a:r>
              <a:rPr lang="en-US" dirty="0"/>
              <a:t>Both President James Madison and the “War Hawks” in Congress urged American involvement in the conflict that would become the War of 1812. </a:t>
            </a:r>
            <a:endParaRPr lang="en-US" dirty="0" smtClean="0"/>
          </a:p>
          <a:p>
            <a:pPr lvl="0"/>
            <a:r>
              <a:rPr lang="en-US" dirty="0" smtClean="0"/>
              <a:t>Explain </a:t>
            </a:r>
            <a:r>
              <a:rPr lang="en-US" dirty="0"/>
              <a:t>the causes of the War of </a:t>
            </a:r>
            <a:r>
              <a:rPr lang="en-US" dirty="0" smtClean="0"/>
              <a:t>1812</a:t>
            </a:r>
            <a:r>
              <a:rPr lang="en-US" dirty="0"/>
              <a:t> </a:t>
            </a:r>
            <a:r>
              <a:rPr lang="en-US" dirty="0" smtClean="0"/>
              <a:t>by analyze </a:t>
            </a:r>
            <a:r>
              <a:rPr lang="en-US" dirty="0"/>
              <a:t>the debate </a:t>
            </a:r>
            <a:r>
              <a:rPr lang="en-US" dirty="0" smtClean="0"/>
              <a:t>over American foreign policy. </a:t>
            </a:r>
            <a:endParaRPr lang="en-US" dirty="0"/>
          </a:p>
          <a:p>
            <a:endParaRPr lang="en-US" dirty="0"/>
          </a:p>
        </p:txBody>
      </p:sp>
    </p:spTree>
    <p:extLst>
      <p:ext uri="{BB962C8B-B14F-4D97-AF65-F5344CB8AC3E}">
        <p14:creationId xmlns:p14="http://schemas.microsoft.com/office/powerpoint/2010/main" val="3389481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lvl="0"/>
            <a:r>
              <a:rPr lang="en-US" dirty="0"/>
              <a:t>Describe the folklore associated with </a:t>
            </a:r>
            <a:r>
              <a:rPr lang="en-US" dirty="0" err="1"/>
              <a:t>Dolley</a:t>
            </a:r>
            <a:r>
              <a:rPr lang="en-US" dirty="0"/>
              <a:t> Madison during the Burning of Washington and Francis Scott Key in the bombardment of Fort McHenry in Baltimore. </a:t>
            </a:r>
          </a:p>
        </p:txBody>
      </p:sp>
      <p:pic>
        <p:nvPicPr>
          <p:cNvPr id="5" name="Picture 2" descr="https://encrypted-tbn1.gstatic.com/images?q=tbn:ANd9GcTH_vZfhQVm8nmM2Ez-KTAPXBX9NHQ1Wi23rbL4lS2j1Rd5MPyv"/>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l="20579" r="20579"/>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2796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533400"/>
            <a:ext cx="3886200" cy="5943600"/>
          </a:xfrm>
        </p:spPr>
        <p:txBody>
          <a:bodyPr>
            <a:normAutofit fontScale="70000" lnSpcReduction="20000"/>
          </a:bodyPr>
          <a:lstStyle/>
          <a:p>
            <a:pPr lvl="0"/>
            <a:r>
              <a:rPr lang="en-US" sz="5400" dirty="0"/>
              <a:t>Explain how Andrew Jackson’s role in the Campaign against the Creeks and the Battle of New Orleans gave rise to his political prominence. </a:t>
            </a:r>
          </a:p>
          <a:p>
            <a:pPr marL="0" indent="0">
              <a:buNone/>
            </a:pPr>
            <a:endParaRPr lang="en-US" dirty="0"/>
          </a:p>
        </p:txBody>
      </p:sp>
      <p:pic>
        <p:nvPicPr>
          <p:cNvPr id="2" name="Picture 2" descr="http://upload.wikimedia.org/wikipedia/commons/thumb/3/35/Battle_of_New_Orleans.jpg/200px-Battle_of_New_Orlea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52400"/>
            <a:ext cx="4343400" cy="321411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Jackson and Weatherfor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442716"/>
            <a:ext cx="4354283"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819033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lvl="0"/>
            <a:r>
              <a:rPr lang="en-US" dirty="0"/>
              <a:t>Summarize the diplomatic negotiations that resulted in the Treaty of Ghent</a:t>
            </a:r>
            <a:r>
              <a:rPr lang="en-US" dirty="0" smtClean="0"/>
              <a:t>. Be sure to include a description of the treaty’s details. </a:t>
            </a:r>
            <a:endParaRPr lang="en-US" dirty="0"/>
          </a:p>
          <a:p>
            <a:endParaRPr lang="en-US" dirty="0"/>
          </a:p>
        </p:txBody>
      </p:sp>
      <p:sp>
        <p:nvSpPr>
          <p:cNvPr id="4" name="Content Placeholder 3"/>
          <p:cNvSpPr>
            <a:spLocks noGrp="1"/>
          </p:cNvSpPr>
          <p:nvPr>
            <p:ph sz="half" idx="2"/>
          </p:nvPr>
        </p:nvSpPr>
        <p:spPr/>
        <p:txBody>
          <a:bodyPr/>
          <a:lstStyle/>
          <a:p>
            <a:pPr marL="0" indent="0">
              <a:buNone/>
            </a:pPr>
            <a:endParaRPr lang="en-US" dirty="0"/>
          </a:p>
        </p:txBody>
      </p:sp>
      <p:pic>
        <p:nvPicPr>
          <p:cNvPr id="5" name="Picture 4"/>
          <p:cNvPicPr>
            <a:picLocks noChangeAspect="1"/>
          </p:cNvPicPr>
          <p:nvPr/>
        </p:nvPicPr>
        <p:blipFill>
          <a:blip r:embed="rId2"/>
          <a:stretch>
            <a:fillRect/>
          </a:stretch>
        </p:blipFill>
        <p:spPr>
          <a:xfrm>
            <a:off x="4572000" y="3124200"/>
            <a:ext cx="4241800" cy="3175000"/>
          </a:xfrm>
          <a:prstGeom prst="rect">
            <a:avLst/>
          </a:prstGeom>
        </p:spPr>
      </p:pic>
    </p:spTree>
    <p:extLst>
      <p:ext uri="{BB962C8B-B14F-4D97-AF65-F5344CB8AC3E}">
        <p14:creationId xmlns:p14="http://schemas.microsoft.com/office/powerpoint/2010/main" val="14011253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304801" y="3352801"/>
            <a:ext cx="5715000" cy="3352800"/>
          </a:xfrm>
        </p:spPr>
        <p:txBody>
          <a:bodyPr>
            <a:normAutofit fontScale="55000" lnSpcReduction="20000"/>
          </a:bodyPr>
          <a:lstStyle/>
          <a:p>
            <a:pPr lvl="0"/>
            <a:r>
              <a:rPr lang="en-US" sz="4400" dirty="0"/>
              <a:t>Analyze the consequences of the war in regards to three of the following issues or groups: </a:t>
            </a:r>
            <a:endParaRPr lang="en-US" sz="4400" dirty="0" smtClean="0"/>
          </a:p>
          <a:p>
            <a:pPr lvl="1"/>
            <a:r>
              <a:rPr lang="en-US" sz="4000" dirty="0" smtClean="0"/>
              <a:t>military</a:t>
            </a:r>
            <a:r>
              <a:rPr lang="en-US" sz="4000" dirty="0"/>
              <a:t>, </a:t>
            </a:r>
            <a:endParaRPr lang="en-US" sz="4000" dirty="0" smtClean="0"/>
          </a:p>
          <a:p>
            <a:pPr lvl="1"/>
            <a:r>
              <a:rPr lang="en-US" sz="4000" dirty="0" smtClean="0"/>
              <a:t>American </a:t>
            </a:r>
            <a:r>
              <a:rPr lang="en-US" sz="4000" dirty="0"/>
              <a:t>foreign policy aims, </a:t>
            </a:r>
            <a:endParaRPr lang="en-US" sz="4000" dirty="0" smtClean="0"/>
          </a:p>
          <a:p>
            <a:pPr lvl="1"/>
            <a:r>
              <a:rPr lang="en-US" sz="4000" dirty="0" smtClean="0"/>
              <a:t>Native </a:t>
            </a:r>
            <a:r>
              <a:rPr lang="en-US" sz="4000" dirty="0"/>
              <a:t>Americans, </a:t>
            </a:r>
            <a:endParaRPr lang="en-US" sz="4000" dirty="0" smtClean="0"/>
          </a:p>
          <a:p>
            <a:pPr lvl="1"/>
            <a:r>
              <a:rPr lang="en-US" sz="4000" dirty="0" smtClean="0"/>
              <a:t>African </a:t>
            </a:r>
            <a:r>
              <a:rPr lang="en-US" sz="4000" dirty="0"/>
              <a:t>Americans, </a:t>
            </a:r>
            <a:endParaRPr lang="en-US" sz="4000" dirty="0" smtClean="0"/>
          </a:p>
          <a:p>
            <a:pPr lvl="1"/>
            <a:r>
              <a:rPr lang="en-US" sz="4000" dirty="0" smtClean="0"/>
              <a:t>American </a:t>
            </a:r>
            <a:r>
              <a:rPr lang="en-US" sz="4000" dirty="0"/>
              <a:t>defense and transportation, </a:t>
            </a:r>
            <a:endParaRPr lang="en-US" sz="4000" dirty="0" smtClean="0"/>
          </a:p>
          <a:p>
            <a:pPr lvl="1"/>
            <a:r>
              <a:rPr lang="en-US" sz="4000" dirty="0" smtClean="0"/>
              <a:t>economic </a:t>
            </a:r>
            <a:r>
              <a:rPr lang="en-US" sz="4000" dirty="0"/>
              <a:t>growth, </a:t>
            </a:r>
            <a:r>
              <a:rPr lang="en-US" sz="4000" dirty="0" smtClean="0"/>
              <a:t>and</a:t>
            </a:r>
          </a:p>
          <a:p>
            <a:pPr lvl="1"/>
            <a:r>
              <a:rPr lang="en-US" sz="4000" dirty="0" smtClean="0"/>
              <a:t>the </a:t>
            </a:r>
            <a:r>
              <a:rPr lang="en-US" sz="4000" dirty="0"/>
              <a:t>fate of the </a:t>
            </a:r>
            <a:r>
              <a:rPr lang="en-US" sz="4000" dirty="0" smtClean="0"/>
              <a:t>Federalist Party</a:t>
            </a:r>
            <a:endParaRPr lang="en-US" sz="4000" dirty="0"/>
          </a:p>
          <a:p>
            <a:pPr marL="0" lvl="0" indent="0">
              <a:buNone/>
            </a:pPr>
            <a:endParaRPr lang="en-US" sz="4400" dirty="0"/>
          </a:p>
          <a:p>
            <a:endParaRPr lang="en-US" dirty="0"/>
          </a:p>
        </p:txBody>
      </p:sp>
      <p:pic>
        <p:nvPicPr>
          <p:cNvPr id="7172" name="Picture 4" descr="http://graphics8.nytimes.com/images/2004/09/11/arts/1812.1.58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685800"/>
            <a:ext cx="5553075" cy="2286001"/>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thehistoricstruggle.files.wordpress.com/2012/06/we-owe-alliegience-to-no-crow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3352800"/>
            <a:ext cx="2900839" cy="3024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072016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4419600"/>
            <a:ext cx="8305800" cy="2133600"/>
          </a:xfrm>
        </p:spPr>
        <p:txBody>
          <a:bodyPr>
            <a:normAutofit fontScale="92500"/>
          </a:bodyPr>
          <a:lstStyle/>
          <a:p>
            <a:r>
              <a:rPr lang="en-US" sz="3600" dirty="0"/>
              <a:t>Describe the details of the Supreme Court Case, </a:t>
            </a:r>
            <a:r>
              <a:rPr lang="en-US" sz="3600" i="1" dirty="0" smtClean="0"/>
              <a:t>McCulloch v. Maryland (1819)</a:t>
            </a:r>
            <a:r>
              <a:rPr lang="en-US" sz="3600" dirty="0" smtClean="0"/>
              <a:t> </a:t>
            </a:r>
            <a:r>
              <a:rPr lang="en-US" sz="3600" dirty="0"/>
              <a:t>and explain the significance of the ruling handed down by Chief Justice John </a:t>
            </a:r>
            <a:r>
              <a:rPr lang="en-US" sz="3600" dirty="0" smtClean="0"/>
              <a:t>Marshall.</a:t>
            </a:r>
            <a:endParaRPr lang="en-US" sz="3600" dirty="0"/>
          </a:p>
          <a:p>
            <a:endParaRPr lang="en-US" dirty="0"/>
          </a:p>
        </p:txBody>
      </p:sp>
      <p:pic>
        <p:nvPicPr>
          <p:cNvPr id="2" name="Picture 2" descr="http://ordinary-gentlemen.com/burtlikko/files/2012/03/Second-BUS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57200"/>
            <a:ext cx="3143250" cy="2085976"/>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http://www.lifeofthelaw.org/wp-content/uploads/2013/05/LadyJusticeIm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604" y="1981200"/>
            <a:ext cx="3687775" cy="2460625"/>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wiki.lexisnexis.com/academic/images/7/76/Us_supreme_court_sea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107052"/>
            <a:ext cx="3476625" cy="3476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032976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 y="533400"/>
            <a:ext cx="3402496" cy="5715000"/>
          </a:xfrm>
        </p:spPr>
        <p:txBody>
          <a:bodyPr>
            <a:normAutofit/>
          </a:bodyPr>
          <a:lstStyle/>
          <a:p>
            <a:pPr marL="0" lvl="0" indent="0">
              <a:buNone/>
            </a:pPr>
            <a:r>
              <a:rPr lang="en-US" sz="4800" dirty="0" smtClean="0"/>
              <a:t>Summarize American foreign policy under Sec. of State John Quincy Adams.</a:t>
            </a:r>
            <a:endParaRPr lang="en-US" sz="4400" dirty="0" smtClean="0"/>
          </a:p>
          <a:p>
            <a:pPr lvl="1"/>
            <a:endParaRPr lang="en-US" sz="4400" dirty="0"/>
          </a:p>
          <a:p>
            <a:endParaRPr lang="en-US" dirty="0"/>
          </a:p>
        </p:txBody>
      </p:sp>
      <p:pic>
        <p:nvPicPr>
          <p:cNvPr id="2" name="Picture 2" descr="http://www.biography.com/imported/images/Biography/Images/Profiles/A/John-Quincy-Adams-9175983-1-4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52400"/>
            <a:ext cx="3829050" cy="38290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10100" y="4114800"/>
            <a:ext cx="4362450" cy="2246769"/>
          </a:xfrm>
          <a:prstGeom prst="rect">
            <a:avLst/>
          </a:prstGeom>
          <a:noFill/>
        </p:spPr>
        <p:txBody>
          <a:bodyPr wrap="square" rtlCol="0">
            <a:spAutoFit/>
          </a:bodyPr>
          <a:lstStyle/>
          <a:p>
            <a:pPr algn="ctr"/>
            <a:r>
              <a:rPr lang="en-US" sz="2800" b="1" dirty="0" smtClean="0"/>
              <a:t>“The U.S. goes not abroad, in search of monsters to destroy. She is the well-wisher to the freedom and independence of all.”</a:t>
            </a:r>
            <a:endParaRPr lang="en-US" sz="2800" b="1" dirty="0"/>
          </a:p>
        </p:txBody>
      </p:sp>
    </p:spTree>
    <p:extLst>
      <p:ext uri="{BB962C8B-B14F-4D97-AF65-F5344CB8AC3E}">
        <p14:creationId xmlns:p14="http://schemas.microsoft.com/office/powerpoint/2010/main" val="151781953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62000" y="457200"/>
            <a:ext cx="7620000" cy="2819400"/>
          </a:xfrm>
        </p:spPr>
        <p:txBody>
          <a:bodyPr>
            <a:normAutofit/>
          </a:bodyPr>
          <a:lstStyle/>
          <a:p>
            <a:pPr marL="0" lvl="0" indent="0">
              <a:buNone/>
            </a:pPr>
            <a:r>
              <a:rPr lang="en-US" sz="4400" dirty="0" smtClean="0"/>
              <a:t>Describe the details of the Monroe Doctrine and American involvement in Latin America.</a:t>
            </a:r>
            <a:endParaRPr lang="en-US" sz="4400" dirty="0"/>
          </a:p>
          <a:p>
            <a:endParaRPr lang="en-US" dirty="0"/>
          </a:p>
        </p:txBody>
      </p:sp>
      <p:pic>
        <p:nvPicPr>
          <p:cNvPr id="2" name="Picture 2" descr="http://www.robertamsterdam.com/assets_c/2009/01/monroe_doctrine011208-thumb-220x24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510423"/>
            <a:ext cx="3886200" cy="4347577"/>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fineartamerica.com/images-simple-print/images-medium/1-monroe-doctrine-cartoon-grang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510422"/>
            <a:ext cx="3474212" cy="4177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142859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2400"/>
            <a:ext cx="4038600" cy="6248400"/>
          </a:xfrm>
        </p:spPr>
        <p:txBody>
          <a:bodyPr>
            <a:normAutofit lnSpcReduction="10000"/>
          </a:bodyPr>
          <a:lstStyle/>
          <a:p>
            <a:pPr lvl="0"/>
            <a:r>
              <a:rPr lang="en-US" dirty="0"/>
              <a:t>Jefferson referred to his winning the presidency as the “Revolution of 1800,” and in his Inaugural Address he reached out to his opponents and laid out his vision of a restored republicanism. </a:t>
            </a:r>
            <a:endParaRPr lang="en-US" dirty="0" smtClean="0"/>
          </a:p>
          <a:p>
            <a:pPr lvl="0"/>
            <a:r>
              <a:rPr lang="en-US" dirty="0" smtClean="0"/>
              <a:t>Explain </a:t>
            </a:r>
            <a:r>
              <a:rPr lang="en-US" dirty="0"/>
              <a:t>the significance of this political revolution and summarize Jefferson’s vision for the future of America. </a:t>
            </a:r>
          </a:p>
          <a:p>
            <a:endParaRPr lang="en-US" dirty="0"/>
          </a:p>
        </p:txBody>
      </p:sp>
      <p:sp>
        <p:nvSpPr>
          <p:cNvPr id="4" name="Content Placeholder 3"/>
          <p:cNvSpPr>
            <a:spLocks noGrp="1"/>
          </p:cNvSpPr>
          <p:nvPr>
            <p:ph sz="half" idx="2"/>
          </p:nvPr>
        </p:nvSpPr>
        <p:spPr/>
        <p:txBody>
          <a:bodyPr>
            <a:normAutofit lnSpcReduction="10000"/>
          </a:bodyPr>
          <a:lstStyle/>
          <a:p>
            <a:r>
              <a:rPr lang="en-US" dirty="0" smtClean="0"/>
              <a:t/>
            </a:r>
            <a:endParaRPr lang="en-US" dirty="0"/>
          </a:p>
        </p:txBody>
      </p:sp>
      <p:pic>
        <p:nvPicPr>
          <p:cNvPr id="5" name="Picture 4"/>
          <p:cNvPicPr>
            <a:picLocks noChangeAspect="1"/>
          </p:cNvPicPr>
          <p:nvPr/>
        </p:nvPicPr>
        <p:blipFill>
          <a:blip r:embed="rId2"/>
          <a:stretch>
            <a:fillRect/>
          </a:stretch>
        </p:blipFill>
        <p:spPr>
          <a:xfrm>
            <a:off x="4648200" y="685800"/>
            <a:ext cx="3696929" cy="5157216"/>
          </a:xfrm>
          <a:prstGeom prst="rect">
            <a:avLst/>
          </a:prstGeom>
        </p:spPr>
      </p:pic>
    </p:spTree>
    <p:extLst>
      <p:ext uri="{BB962C8B-B14F-4D97-AF65-F5344CB8AC3E}">
        <p14:creationId xmlns:p14="http://schemas.microsoft.com/office/powerpoint/2010/main" val="5843948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392593" y="381000"/>
            <a:ext cx="3733799" cy="6078123"/>
          </a:xfrm>
        </p:spPr>
        <p:txBody>
          <a:bodyPr>
            <a:normAutofit fontScale="92500" lnSpcReduction="20000"/>
          </a:bodyPr>
          <a:lstStyle/>
          <a:p>
            <a:r>
              <a:rPr lang="en-US" sz="4000" dirty="0" smtClean="0"/>
              <a:t>How did the issue of slavery “like a fire bell in the night awaken” in the U.S. by 1819? </a:t>
            </a:r>
          </a:p>
          <a:p>
            <a:r>
              <a:rPr lang="en-US" sz="4000" dirty="0" smtClean="0"/>
              <a:t>Be sure to describe both the Tallmadge Amendment and the Missouri Compromise</a:t>
            </a:r>
            <a:endParaRPr lang="en-US" sz="4000" dirty="0"/>
          </a:p>
          <a:p>
            <a:endParaRPr lang="en-US" dirty="0"/>
          </a:p>
        </p:txBody>
      </p:sp>
      <p:pic>
        <p:nvPicPr>
          <p:cNvPr id="2" name="Picture 2" descr="http://www.socialstudieswithasmile.com/compromi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81000"/>
            <a:ext cx="4762500" cy="3057526"/>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upload.wikimedia.org/wikipedia/commons/a/ac/James_Tallmadge_portrai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1430" y="3696354"/>
            <a:ext cx="2228850" cy="2925539"/>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http://www.biography.com/imported/images/Biography/Images/Profiles/C/Henry-Clay-9250385-1-4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7976" y="3696354"/>
            <a:ext cx="2657473" cy="2657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983028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buddietrich.files.wordpress.com/2009/11/jefferson-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733800"/>
            <a:ext cx="4302007" cy="264049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half" idx="1"/>
          </p:nvPr>
        </p:nvSpPr>
        <p:spPr>
          <a:xfrm>
            <a:off x="76200" y="103187"/>
            <a:ext cx="4419600" cy="6145213"/>
          </a:xfrm>
        </p:spPr>
        <p:txBody>
          <a:bodyPr>
            <a:normAutofit fontScale="92500" lnSpcReduction="20000"/>
          </a:bodyPr>
          <a:lstStyle/>
          <a:p>
            <a:pPr lvl="0"/>
            <a:r>
              <a:rPr lang="en-US" sz="4400" dirty="0"/>
              <a:t>Explain how Jefferson worked to extend the power of the Democratic-Republicans and diminish the political control of the Federalists.  Be sure to give specific examples. </a:t>
            </a:r>
            <a:endParaRPr lang="en-US" sz="4400" dirty="0"/>
          </a:p>
        </p:txBody>
      </p:sp>
      <p:pic>
        <p:nvPicPr>
          <p:cNvPr id="1026" name="Picture 2" descr="File:Thomas Jefferson by Rembrandt Peale, 18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9939"/>
            <a:ext cx="3422650" cy="4082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026821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 y="228601"/>
            <a:ext cx="8534400" cy="1828800"/>
          </a:xfrm>
        </p:spPr>
        <p:txBody>
          <a:bodyPr>
            <a:normAutofit/>
          </a:bodyPr>
          <a:lstStyle/>
          <a:p>
            <a:r>
              <a:rPr lang="en-US" sz="4800" dirty="0"/>
              <a:t>Compare and Contrast John Marshall and Thomas Jefferson. </a:t>
            </a:r>
          </a:p>
          <a:p>
            <a:pPr lvl="0"/>
            <a:endParaRPr lang="en-US" sz="4800" dirty="0"/>
          </a:p>
        </p:txBody>
      </p:sp>
      <p:pic>
        <p:nvPicPr>
          <p:cNvPr id="5" name="Picture 4"/>
          <p:cNvPicPr>
            <a:picLocks noChangeAspect="1"/>
          </p:cNvPicPr>
          <p:nvPr/>
        </p:nvPicPr>
        <p:blipFill>
          <a:blip r:embed="rId2"/>
          <a:stretch>
            <a:fillRect/>
          </a:stretch>
        </p:blipFill>
        <p:spPr>
          <a:xfrm>
            <a:off x="914400" y="1905000"/>
            <a:ext cx="7213600" cy="4521200"/>
          </a:xfrm>
          <a:prstGeom prst="rect">
            <a:avLst/>
          </a:prstGeom>
        </p:spPr>
      </p:pic>
    </p:spTree>
    <p:extLst>
      <p:ext uri="{BB962C8B-B14F-4D97-AF65-F5344CB8AC3E}">
        <p14:creationId xmlns:p14="http://schemas.microsoft.com/office/powerpoint/2010/main" val="429493254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304800" y="381001"/>
            <a:ext cx="8610600" cy="3048000"/>
          </a:xfrm>
        </p:spPr>
        <p:txBody>
          <a:bodyPr>
            <a:noAutofit/>
          </a:bodyPr>
          <a:lstStyle/>
          <a:p>
            <a:pPr lvl="0"/>
            <a:r>
              <a:rPr lang="en-US" sz="4000" dirty="0"/>
              <a:t>Summarize the details of the SCOTUS case, </a:t>
            </a:r>
            <a:r>
              <a:rPr lang="en-US" sz="4000" i="1" dirty="0"/>
              <a:t>Marbury v. Madison</a:t>
            </a:r>
            <a:r>
              <a:rPr lang="en-US" sz="4000" dirty="0"/>
              <a:t> (1803) and explain the significance of the ruling handed down by Chief Justice John Marshall.</a:t>
            </a:r>
          </a:p>
          <a:p>
            <a:endParaRPr lang="en-US" sz="4000" dirty="0"/>
          </a:p>
        </p:txBody>
      </p:sp>
      <p:pic>
        <p:nvPicPr>
          <p:cNvPr id="2" name="Picture 2" descr="http://americanlibertymagazine.com/magazine/wp-content/uploads/2011/11/marbury_vs_madison_top_600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3124200"/>
            <a:ext cx="4914900" cy="32766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kansaspress.ku.edu/images/clima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505200"/>
            <a:ext cx="2286000" cy="3248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860185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228600"/>
            <a:ext cx="8153400" cy="3886200"/>
          </a:xfrm>
        </p:spPr>
        <p:txBody>
          <a:bodyPr>
            <a:normAutofit/>
          </a:bodyPr>
          <a:lstStyle/>
          <a:p>
            <a:pPr lvl="0"/>
            <a:r>
              <a:rPr lang="en-US" sz="4000" dirty="0"/>
              <a:t>Describe how the United States came to acquire the Louisiana Territory and the overall impact of the Louisiana Purchase on the young nation. </a:t>
            </a:r>
          </a:p>
          <a:p>
            <a:r>
              <a:rPr lang="en-US" b="1" dirty="0" smtClean="0"/>
              <a:t>                                                                     </a:t>
            </a:r>
            <a:endParaRPr lang="en-US" b="1" dirty="0"/>
          </a:p>
        </p:txBody>
      </p:sp>
      <p:sp>
        <p:nvSpPr>
          <p:cNvPr id="4" name="Content Placeholder 3"/>
          <p:cNvSpPr>
            <a:spLocks noGrp="1"/>
          </p:cNvSpPr>
          <p:nvPr>
            <p:ph sz="half" idx="2"/>
          </p:nvPr>
        </p:nvSpPr>
        <p:spPr/>
        <p:txBody>
          <a:bodyPr>
            <a:normAutofit/>
          </a:bodyPr>
          <a:lstStyle/>
          <a:p>
            <a:r>
              <a:rPr lang="en-US" dirty="0" smtClean="0"/>
              <a:t/>
            </a:r>
            <a:endParaRPr lang="en-US" dirty="0"/>
          </a:p>
        </p:txBody>
      </p:sp>
      <p:pic>
        <p:nvPicPr>
          <p:cNvPr id="5" name="Picture 4"/>
          <p:cNvPicPr>
            <a:picLocks noChangeAspect="1"/>
          </p:cNvPicPr>
          <p:nvPr/>
        </p:nvPicPr>
        <p:blipFill>
          <a:blip r:embed="rId2"/>
          <a:stretch>
            <a:fillRect/>
          </a:stretch>
        </p:blipFill>
        <p:spPr>
          <a:xfrm>
            <a:off x="2667000" y="2895600"/>
            <a:ext cx="6070599" cy="3708584"/>
          </a:xfrm>
          <a:prstGeom prst="rect">
            <a:avLst/>
          </a:prstGeom>
        </p:spPr>
      </p:pic>
    </p:spTree>
    <p:extLst>
      <p:ext uri="{BB962C8B-B14F-4D97-AF65-F5344CB8AC3E}">
        <p14:creationId xmlns:p14="http://schemas.microsoft.com/office/powerpoint/2010/main" val="4119703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876800" y="304800"/>
            <a:ext cx="4038600" cy="4525963"/>
          </a:xfrm>
        </p:spPr>
        <p:txBody>
          <a:bodyPr/>
          <a:lstStyle/>
          <a:p>
            <a:pPr lvl="0"/>
            <a:r>
              <a:rPr lang="en-US" dirty="0"/>
              <a:t>The Lewis and Clark expedition has been described as diverse, legendary, democratic, and controversial. Support, modify, or refute these characterizations. </a:t>
            </a:r>
          </a:p>
        </p:txBody>
      </p:sp>
      <p:pic>
        <p:nvPicPr>
          <p:cNvPr id="5" name="Picture 4"/>
          <p:cNvPicPr>
            <a:picLocks noChangeAspect="1"/>
          </p:cNvPicPr>
          <p:nvPr/>
        </p:nvPicPr>
        <p:blipFill>
          <a:blip r:embed="rId2"/>
          <a:stretch>
            <a:fillRect/>
          </a:stretch>
        </p:blipFill>
        <p:spPr>
          <a:xfrm>
            <a:off x="381000" y="3581400"/>
            <a:ext cx="4762500" cy="2705100"/>
          </a:xfrm>
          <a:prstGeom prst="rect">
            <a:avLst/>
          </a:prstGeom>
        </p:spPr>
      </p:pic>
    </p:spTree>
    <p:extLst>
      <p:ext uri="{BB962C8B-B14F-4D97-AF65-F5344CB8AC3E}">
        <p14:creationId xmlns:p14="http://schemas.microsoft.com/office/powerpoint/2010/main" val="2339223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381000" y="304800"/>
            <a:ext cx="8305800" cy="2514600"/>
          </a:xfrm>
        </p:spPr>
        <p:txBody>
          <a:bodyPr>
            <a:normAutofit lnSpcReduction="10000"/>
          </a:bodyPr>
          <a:lstStyle/>
          <a:p>
            <a:pPr lvl="0"/>
            <a:r>
              <a:rPr lang="en-US" dirty="0"/>
              <a:t>Jefferson is quoted in the chapter “The great extent of our republic is new. Its sparse habitation is new. The mighty wave of public opinion which has rolled over is new.” </a:t>
            </a:r>
            <a:endParaRPr lang="en-US" dirty="0" smtClean="0"/>
          </a:p>
          <a:p>
            <a:pPr lvl="0"/>
            <a:r>
              <a:rPr lang="en-US" dirty="0" smtClean="0"/>
              <a:t>Describe </a:t>
            </a:r>
            <a:r>
              <a:rPr lang="en-US" dirty="0"/>
              <a:t>the efforts of Democratic-Republicans to control that wave. </a:t>
            </a:r>
          </a:p>
          <a:p>
            <a:endParaRPr lang="en-US" dirty="0"/>
          </a:p>
        </p:txBody>
      </p:sp>
      <p:pic>
        <p:nvPicPr>
          <p:cNvPr id="7" name="Picture 6"/>
          <p:cNvPicPr>
            <a:picLocks noChangeAspect="1"/>
          </p:cNvPicPr>
          <p:nvPr/>
        </p:nvPicPr>
        <p:blipFill>
          <a:blip r:embed="rId2"/>
          <a:stretch>
            <a:fillRect/>
          </a:stretch>
        </p:blipFill>
        <p:spPr>
          <a:xfrm>
            <a:off x="0" y="3352800"/>
            <a:ext cx="9144000" cy="3410796"/>
          </a:xfrm>
          <a:prstGeom prst="rect">
            <a:avLst/>
          </a:prstGeom>
        </p:spPr>
      </p:pic>
    </p:spTree>
    <p:extLst>
      <p:ext uri="{BB962C8B-B14F-4D97-AF65-F5344CB8AC3E}">
        <p14:creationId xmlns:p14="http://schemas.microsoft.com/office/powerpoint/2010/main" val="3888437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04800"/>
            <a:ext cx="4038600" cy="5821363"/>
          </a:xfrm>
        </p:spPr>
        <p:txBody>
          <a:bodyPr>
            <a:normAutofit lnSpcReduction="10000"/>
          </a:bodyPr>
          <a:lstStyle/>
          <a:p>
            <a:pPr lvl="0"/>
            <a:r>
              <a:rPr lang="en-US" sz="3600" dirty="0"/>
              <a:t>Examine the methods and evaluate the results of the efforts by the Prophet and Tecumseh to resist further American encroachment on Native American land in the west. </a:t>
            </a:r>
          </a:p>
          <a:p>
            <a:endParaRPr lang="en-US" dirty="0"/>
          </a:p>
        </p:txBody>
      </p:sp>
      <p:pic>
        <p:nvPicPr>
          <p:cNvPr id="4098" name="Picture 2" descr="http://www.heritage-history.com/books/drake/indians/zpage355b.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52400"/>
            <a:ext cx="3219450" cy="430530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4.bp.blogspot.com/-s3GfDbzbq-Q/T3x3drab7yI/AAAAAAAAG3E/5VHHgWBzxgk/s640/Shawnee+Tecumse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3124200"/>
            <a:ext cx="2819400" cy="3460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418338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8274</TotalTime>
  <Words>637</Words>
  <Application>Microsoft Macintosh PowerPoint</Application>
  <PresentationFormat>On-screen Show (4:3)</PresentationFormat>
  <Paragraphs>40</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Caroline Tickler</cp:lastModifiedBy>
  <cp:revision>43</cp:revision>
  <dcterms:created xsi:type="dcterms:W3CDTF">2013-09-13T06:09:29Z</dcterms:created>
  <dcterms:modified xsi:type="dcterms:W3CDTF">2015-10-27T06:19:36Z</dcterms:modified>
</cp:coreProperties>
</file>