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706411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lIns="91425" tIns="91425" rIns="91425" bIns="91425" anchor="b" anchorCtr="0">
            <a:noAutofit/>
          </a:bodyPr>
          <a:lstStyle/>
          <a:p>
            <a:pPr lvl="0">
              <a:spcBef>
                <a:spcPts val="0"/>
              </a:spcBef>
              <a:buNone/>
            </a:pPr>
            <a:r>
              <a:rPr lang="en"/>
              <a:t>World Powers Before and After the Industrial Revolution</a:t>
            </a:r>
          </a:p>
        </p:txBody>
      </p:sp>
      <p:sp>
        <p:nvSpPr>
          <p:cNvPr id="68" name="Shape 68"/>
          <p:cNvSpPr txBox="1">
            <a:spLocks noGrp="1"/>
          </p:cNvSpPr>
          <p:nvPr>
            <p:ph type="subTitle" idx="1"/>
          </p:nvPr>
        </p:nvSpPr>
        <p:spPr>
          <a:xfrm>
            <a:off x="390525" y="2789130"/>
            <a:ext cx="8222100" cy="432900"/>
          </a:xfrm>
          <a:prstGeom prst="rect">
            <a:avLst/>
          </a:prstGeom>
        </p:spPr>
        <p:txBody>
          <a:bodyPr lIns="91425" tIns="91425" rIns="91425" bIns="91425" anchor="t" anchorCtr="0">
            <a:noAutofit/>
          </a:bodyPr>
          <a:lstStyle/>
          <a:p>
            <a:pPr lvl="0">
              <a:spcBef>
                <a:spcPts val="0"/>
              </a:spcBef>
              <a:buNone/>
            </a:pPr>
            <a:r>
              <a:rPr lang="en"/>
              <a:t>By: Elijah Moss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Austria-Hungary 4th Post-Industrial Revolution</a:t>
            </a:r>
          </a:p>
        </p:txBody>
      </p:sp>
      <p:sp>
        <p:nvSpPr>
          <p:cNvPr id="130" name="Shape 130"/>
          <p:cNvSpPr txBox="1">
            <a:spLocks noGrp="1"/>
          </p:cNvSpPr>
          <p:nvPr>
            <p:ph type="body" idx="1"/>
          </p:nvPr>
        </p:nvSpPr>
        <p:spPr>
          <a:xfrm>
            <a:off x="0" y="1683150"/>
            <a:ext cx="9144000" cy="3460500"/>
          </a:xfrm>
          <a:prstGeom prst="rect">
            <a:avLst/>
          </a:prstGeom>
        </p:spPr>
        <p:txBody>
          <a:bodyPr lIns="91425" tIns="91425" rIns="91425" bIns="91425" anchor="t" anchorCtr="0">
            <a:noAutofit/>
          </a:bodyPr>
          <a:lstStyle/>
          <a:p>
            <a:pPr lvl="0">
              <a:spcBef>
                <a:spcPts val="0"/>
              </a:spcBef>
              <a:buNone/>
            </a:pPr>
            <a:r>
              <a:rPr lang="en" sz="1200"/>
              <a:t>This image represents Austria-Hungary’s main cause of rising to power being their superior economy and production ability, which allowed them to sustain the highest percentage growth of GNP at 1.76% every year from 1870-1913.  Higher growth than any of the other world powers. </a:t>
            </a:r>
          </a:p>
        </p:txBody>
      </p:sp>
      <p:pic>
        <p:nvPicPr>
          <p:cNvPr id="131" name="Shape 131" descr="IMG_0473.JPG"/>
          <p:cNvPicPr preferRelativeResize="0"/>
          <p:nvPr/>
        </p:nvPicPr>
        <p:blipFill>
          <a:blip r:embed="rId3">
            <a:alphaModFix/>
          </a:blip>
          <a:stretch>
            <a:fillRect/>
          </a:stretch>
        </p:blipFill>
        <p:spPr>
          <a:xfrm>
            <a:off x="3638999" y="2175425"/>
            <a:ext cx="3957649" cy="29682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Russia 5th Post-Industrial Revolution</a:t>
            </a:r>
          </a:p>
        </p:txBody>
      </p:sp>
      <p:sp>
        <p:nvSpPr>
          <p:cNvPr id="137" name="Shape 137"/>
          <p:cNvSpPr txBox="1">
            <a:spLocks noGrp="1"/>
          </p:cNvSpPr>
          <p:nvPr>
            <p:ph type="body" idx="1"/>
          </p:nvPr>
        </p:nvSpPr>
        <p:spPr>
          <a:xfrm>
            <a:off x="0" y="1692550"/>
            <a:ext cx="9144000" cy="3450900"/>
          </a:xfrm>
          <a:prstGeom prst="rect">
            <a:avLst/>
          </a:prstGeom>
        </p:spPr>
        <p:txBody>
          <a:bodyPr lIns="91425" tIns="91425" rIns="91425" bIns="91425" anchor="t" anchorCtr="0">
            <a:noAutofit/>
          </a:bodyPr>
          <a:lstStyle/>
          <a:p>
            <a:pPr lvl="0">
              <a:spcBef>
                <a:spcPts val="0"/>
              </a:spcBef>
              <a:buNone/>
            </a:pPr>
            <a:r>
              <a:rPr lang="en" sz="1200"/>
              <a:t>Russia’s huge population and amount of land allowed for it to have the most productive workforce and most natural resources than most other world powers, allowing them to produce and grow a strong economy and political structure.  This strong political structure and economy helped Russia sustain their population and become a world power. </a:t>
            </a:r>
          </a:p>
        </p:txBody>
      </p:sp>
      <p:pic>
        <p:nvPicPr>
          <p:cNvPr id="138" name="Shape 138" descr="IMG_0475.JPG"/>
          <p:cNvPicPr preferRelativeResize="0"/>
          <p:nvPr/>
        </p:nvPicPr>
        <p:blipFill>
          <a:blip r:embed="rId3">
            <a:alphaModFix/>
          </a:blip>
          <a:stretch>
            <a:fillRect/>
          </a:stretch>
        </p:blipFill>
        <p:spPr>
          <a:xfrm>
            <a:off x="4071549" y="2454200"/>
            <a:ext cx="3585748" cy="26893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France 1st Pre-Industrial Revolution</a:t>
            </a:r>
          </a:p>
        </p:txBody>
      </p:sp>
      <p:sp>
        <p:nvSpPr>
          <p:cNvPr id="74" name="Shape 74"/>
          <p:cNvSpPr txBox="1">
            <a:spLocks noGrp="1"/>
          </p:cNvSpPr>
          <p:nvPr>
            <p:ph type="body" idx="1"/>
          </p:nvPr>
        </p:nvSpPr>
        <p:spPr>
          <a:xfrm>
            <a:off x="0" y="1673550"/>
            <a:ext cx="8694000" cy="3469800"/>
          </a:xfrm>
          <a:prstGeom prst="rect">
            <a:avLst/>
          </a:prstGeom>
        </p:spPr>
        <p:txBody>
          <a:bodyPr lIns="91425" tIns="91425" rIns="91425" bIns="91425" anchor="t" anchorCtr="0">
            <a:noAutofit/>
          </a:bodyPr>
          <a:lstStyle/>
          <a:p>
            <a:pPr lvl="0">
              <a:spcBef>
                <a:spcPts val="0"/>
              </a:spcBef>
              <a:buNone/>
            </a:pPr>
            <a:r>
              <a:rPr lang="en" sz="1200"/>
              <a:t>France dominated the globe and exerted their power and influence through their superior navy and maritime navigation skills and tactics.</a:t>
            </a:r>
          </a:p>
        </p:txBody>
      </p:sp>
      <p:pic>
        <p:nvPicPr>
          <p:cNvPr id="75" name="Shape 75" descr="IMG_0476.JPG"/>
          <p:cNvPicPr preferRelativeResize="0"/>
          <p:nvPr/>
        </p:nvPicPr>
        <p:blipFill>
          <a:blip r:embed="rId3">
            <a:alphaModFix/>
          </a:blip>
          <a:stretch>
            <a:fillRect/>
          </a:stretch>
        </p:blipFill>
        <p:spPr>
          <a:xfrm>
            <a:off x="2370325" y="1990550"/>
            <a:ext cx="4230969" cy="3152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Spain 2nd Pre-Industrial Revolution </a:t>
            </a:r>
          </a:p>
        </p:txBody>
      </p:sp>
      <p:sp>
        <p:nvSpPr>
          <p:cNvPr id="81" name="Shape 81"/>
          <p:cNvSpPr txBox="1">
            <a:spLocks noGrp="1"/>
          </p:cNvSpPr>
          <p:nvPr>
            <p:ph type="body" idx="1"/>
          </p:nvPr>
        </p:nvSpPr>
        <p:spPr>
          <a:xfrm>
            <a:off x="0" y="1692550"/>
            <a:ext cx="9144000" cy="3450900"/>
          </a:xfrm>
          <a:prstGeom prst="rect">
            <a:avLst/>
          </a:prstGeom>
        </p:spPr>
        <p:txBody>
          <a:bodyPr lIns="91425" tIns="91425" rIns="91425" bIns="91425" anchor="t" anchorCtr="0">
            <a:noAutofit/>
          </a:bodyPr>
          <a:lstStyle/>
          <a:p>
            <a:pPr lvl="0">
              <a:spcBef>
                <a:spcPts val="0"/>
              </a:spcBef>
              <a:buNone/>
            </a:pPr>
            <a:r>
              <a:rPr lang="en" sz="1200"/>
              <a:t>Spain’s extreme efforts to expand and conquer new lands in order to obtain resources was a main factor in them becoming a world power.</a:t>
            </a:r>
          </a:p>
        </p:txBody>
      </p:sp>
      <p:pic>
        <p:nvPicPr>
          <p:cNvPr id="82" name="Shape 82" descr="IMG_0478.JPG"/>
          <p:cNvPicPr preferRelativeResize="0"/>
          <p:nvPr/>
        </p:nvPicPr>
        <p:blipFill>
          <a:blip r:embed="rId3">
            <a:alphaModFix/>
          </a:blip>
          <a:stretch>
            <a:fillRect/>
          </a:stretch>
        </p:blipFill>
        <p:spPr>
          <a:xfrm>
            <a:off x="2434325" y="1984049"/>
            <a:ext cx="4212623" cy="31594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England 3rd Pre-Industrial Revolution</a:t>
            </a:r>
          </a:p>
        </p:txBody>
      </p:sp>
      <p:sp>
        <p:nvSpPr>
          <p:cNvPr id="88" name="Shape 88"/>
          <p:cNvSpPr txBox="1">
            <a:spLocks noGrp="1"/>
          </p:cNvSpPr>
          <p:nvPr>
            <p:ph type="body" idx="1"/>
          </p:nvPr>
        </p:nvSpPr>
        <p:spPr>
          <a:xfrm>
            <a:off x="0" y="1692550"/>
            <a:ext cx="9144000" cy="3450900"/>
          </a:xfrm>
          <a:prstGeom prst="rect">
            <a:avLst/>
          </a:prstGeom>
        </p:spPr>
        <p:txBody>
          <a:bodyPr lIns="91425" tIns="91425" rIns="91425" bIns="91425" anchor="t" anchorCtr="0">
            <a:noAutofit/>
          </a:bodyPr>
          <a:lstStyle/>
          <a:p>
            <a:pPr lvl="0">
              <a:spcBef>
                <a:spcPts val="0"/>
              </a:spcBef>
              <a:buNone/>
            </a:pPr>
            <a:r>
              <a:rPr lang="en" sz="1200"/>
              <a:t>England participated in the triangle trade by receiving cash crops and raw materials from the New World and producing manufactured goods and exporting them to Africa. This increased their economy dramatically and allowed them to become a world power.</a:t>
            </a:r>
          </a:p>
        </p:txBody>
      </p:sp>
      <p:pic>
        <p:nvPicPr>
          <p:cNvPr id="89" name="Shape 89" descr="IMG_0492.JPG"/>
          <p:cNvPicPr preferRelativeResize="0"/>
          <p:nvPr/>
        </p:nvPicPr>
        <p:blipFill>
          <a:blip r:embed="rId3">
            <a:alphaModFix/>
          </a:blip>
          <a:stretch>
            <a:fillRect/>
          </a:stretch>
        </p:blipFill>
        <p:spPr>
          <a:xfrm>
            <a:off x="3902299" y="2181524"/>
            <a:ext cx="3949303" cy="29619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Ottoman 4th Pre-Industrial Revolution</a:t>
            </a:r>
          </a:p>
        </p:txBody>
      </p:sp>
      <p:sp>
        <p:nvSpPr>
          <p:cNvPr id="95" name="Shape 95"/>
          <p:cNvSpPr txBox="1">
            <a:spLocks noGrp="1"/>
          </p:cNvSpPr>
          <p:nvPr>
            <p:ph type="body" idx="1"/>
          </p:nvPr>
        </p:nvSpPr>
        <p:spPr>
          <a:xfrm>
            <a:off x="0" y="1692550"/>
            <a:ext cx="9144000" cy="3450900"/>
          </a:xfrm>
          <a:prstGeom prst="rect">
            <a:avLst/>
          </a:prstGeom>
        </p:spPr>
        <p:txBody>
          <a:bodyPr lIns="91425" tIns="91425" rIns="91425" bIns="91425" anchor="t" anchorCtr="0">
            <a:noAutofit/>
          </a:bodyPr>
          <a:lstStyle/>
          <a:p>
            <a:pPr lvl="0">
              <a:spcBef>
                <a:spcPts val="0"/>
              </a:spcBef>
              <a:buNone/>
            </a:pPr>
            <a:r>
              <a:rPr lang="en" sz="1200"/>
              <a:t>The Ottomans primarily rose to power because of their military might and technology as well as being one of the first to implement gunpowder into their society.  </a:t>
            </a:r>
          </a:p>
        </p:txBody>
      </p:sp>
      <p:pic>
        <p:nvPicPr>
          <p:cNvPr id="96" name="Shape 96" descr="IMG_0480.JPG"/>
          <p:cNvPicPr preferRelativeResize="0"/>
          <p:nvPr/>
        </p:nvPicPr>
        <p:blipFill>
          <a:blip r:embed="rId3">
            <a:alphaModFix/>
          </a:blip>
          <a:stretch>
            <a:fillRect/>
          </a:stretch>
        </p:blipFill>
        <p:spPr>
          <a:xfrm>
            <a:off x="3789449" y="1984850"/>
            <a:ext cx="4211544" cy="3158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Mughal 5th Pre-Industrial Revolution</a:t>
            </a:r>
          </a:p>
        </p:txBody>
      </p:sp>
      <p:sp>
        <p:nvSpPr>
          <p:cNvPr id="102" name="Shape 102"/>
          <p:cNvSpPr txBox="1">
            <a:spLocks noGrp="1"/>
          </p:cNvSpPr>
          <p:nvPr>
            <p:ph type="body" idx="1"/>
          </p:nvPr>
        </p:nvSpPr>
        <p:spPr>
          <a:xfrm>
            <a:off x="0" y="1692550"/>
            <a:ext cx="9144000" cy="3450900"/>
          </a:xfrm>
          <a:prstGeom prst="rect">
            <a:avLst/>
          </a:prstGeom>
        </p:spPr>
        <p:txBody>
          <a:bodyPr lIns="91425" tIns="91425" rIns="91425" bIns="91425" anchor="t" anchorCtr="0">
            <a:noAutofit/>
          </a:bodyPr>
          <a:lstStyle/>
          <a:p>
            <a:pPr lvl="0">
              <a:spcBef>
                <a:spcPts val="0"/>
              </a:spcBef>
              <a:buNone/>
            </a:pPr>
            <a:r>
              <a:rPr lang="en" sz="1200"/>
              <a:t>The Mughal empire derived a lot of their military tactics, and weapons, as well as their methods of expansion from the Mongols, which together contributed to their large territory and control in the region, cementing the Mughal empire as a world power.</a:t>
            </a:r>
          </a:p>
        </p:txBody>
      </p:sp>
      <p:pic>
        <p:nvPicPr>
          <p:cNvPr id="103" name="Shape 103" descr="IMG_0481.JPG"/>
          <p:cNvPicPr preferRelativeResize="0"/>
          <p:nvPr/>
        </p:nvPicPr>
        <p:blipFill>
          <a:blip r:embed="rId3">
            <a:alphaModFix/>
          </a:blip>
          <a:stretch>
            <a:fillRect/>
          </a:stretch>
        </p:blipFill>
        <p:spPr>
          <a:xfrm>
            <a:off x="3366324" y="2203474"/>
            <a:ext cx="3920051" cy="29400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Britain 1st Post-Industrial Revolution</a:t>
            </a:r>
          </a:p>
        </p:txBody>
      </p:sp>
      <p:sp>
        <p:nvSpPr>
          <p:cNvPr id="109" name="Shape 109"/>
          <p:cNvSpPr txBox="1">
            <a:spLocks noGrp="1"/>
          </p:cNvSpPr>
          <p:nvPr>
            <p:ph type="body" idx="1"/>
          </p:nvPr>
        </p:nvSpPr>
        <p:spPr>
          <a:xfrm>
            <a:off x="0" y="1692550"/>
            <a:ext cx="9144000" cy="3450900"/>
          </a:xfrm>
          <a:prstGeom prst="rect">
            <a:avLst/>
          </a:prstGeom>
        </p:spPr>
        <p:txBody>
          <a:bodyPr lIns="91425" tIns="91425" rIns="91425" bIns="91425" anchor="t" anchorCtr="0">
            <a:noAutofit/>
          </a:bodyPr>
          <a:lstStyle/>
          <a:p>
            <a:pPr lvl="0">
              <a:spcBef>
                <a:spcPts val="0"/>
              </a:spcBef>
              <a:buNone/>
            </a:pPr>
            <a:r>
              <a:rPr lang="en" sz="1200"/>
              <a:t>This exact replica of factories in Britain is a prime example of how Britain was the industrial capital of the world post-revolution and derived most of their economy from production.</a:t>
            </a:r>
          </a:p>
        </p:txBody>
      </p:sp>
      <p:pic>
        <p:nvPicPr>
          <p:cNvPr id="110" name="Shape 110" descr="IMG_0484.JPG"/>
          <p:cNvPicPr preferRelativeResize="0"/>
          <p:nvPr/>
        </p:nvPicPr>
        <p:blipFill>
          <a:blip r:embed="rId3">
            <a:alphaModFix/>
          </a:blip>
          <a:stretch>
            <a:fillRect/>
          </a:stretch>
        </p:blipFill>
        <p:spPr>
          <a:xfrm>
            <a:off x="3798849" y="1991875"/>
            <a:ext cx="4202150" cy="31516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Germany 2nd Post-Industrial Revolution</a:t>
            </a:r>
          </a:p>
        </p:txBody>
      </p:sp>
      <p:sp>
        <p:nvSpPr>
          <p:cNvPr id="116" name="Shape 116"/>
          <p:cNvSpPr txBox="1">
            <a:spLocks noGrp="1"/>
          </p:cNvSpPr>
          <p:nvPr>
            <p:ph type="body" idx="1"/>
          </p:nvPr>
        </p:nvSpPr>
        <p:spPr>
          <a:xfrm>
            <a:off x="0" y="1683150"/>
            <a:ext cx="9144000" cy="3460200"/>
          </a:xfrm>
          <a:prstGeom prst="rect">
            <a:avLst/>
          </a:prstGeom>
        </p:spPr>
        <p:txBody>
          <a:bodyPr lIns="91425" tIns="91425" rIns="91425" bIns="91425" anchor="t" anchorCtr="0">
            <a:noAutofit/>
          </a:bodyPr>
          <a:lstStyle/>
          <a:p>
            <a:pPr lvl="0">
              <a:spcBef>
                <a:spcPts val="0"/>
              </a:spcBef>
              <a:buNone/>
            </a:pPr>
            <a:r>
              <a:rPr lang="en" sz="1200"/>
              <a:t>Germany(as well as Britain and many others post-revolution) gained power from the four key qualities of a successful world power which are having a large working population, strong political structure, natural resources, and trade networks.  This map shows how Germany was formed by combining multiple small, separated European nations, which caused their large population and natural resources.   </a:t>
            </a:r>
          </a:p>
        </p:txBody>
      </p:sp>
      <p:pic>
        <p:nvPicPr>
          <p:cNvPr id="117" name="Shape 117" descr="IMG_0491.JPG"/>
          <p:cNvPicPr preferRelativeResize="0"/>
          <p:nvPr/>
        </p:nvPicPr>
        <p:blipFill>
          <a:blip r:embed="rId3">
            <a:alphaModFix/>
          </a:blip>
          <a:stretch>
            <a:fillRect/>
          </a:stretch>
        </p:blipFill>
        <p:spPr>
          <a:xfrm>
            <a:off x="3883474" y="2428199"/>
            <a:ext cx="3620201" cy="27151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France 3rd Post-Industrial Revolution</a:t>
            </a:r>
          </a:p>
        </p:txBody>
      </p:sp>
      <p:sp>
        <p:nvSpPr>
          <p:cNvPr id="123" name="Shape 123"/>
          <p:cNvSpPr txBox="1">
            <a:spLocks noGrp="1"/>
          </p:cNvSpPr>
          <p:nvPr>
            <p:ph type="body" idx="1"/>
          </p:nvPr>
        </p:nvSpPr>
        <p:spPr>
          <a:xfrm>
            <a:off x="0" y="1692550"/>
            <a:ext cx="9144000" cy="3450900"/>
          </a:xfrm>
          <a:prstGeom prst="rect">
            <a:avLst/>
          </a:prstGeom>
        </p:spPr>
        <p:txBody>
          <a:bodyPr lIns="91425" tIns="91425" rIns="91425" bIns="91425" anchor="t" anchorCtr="0">
            <a:noAutofit/>
          </a:bodyPr>
          <a:lstStyle/>
          <a:p>
            <a:pPr lvl="0">
              <a:spcBef>
                <a:spcPts val="0"/>
              </a:spcBef>
              <a:buNone/>
            </a:pPr>
            <a:r>
              <a:rPr lang="en" sz="1200"/>
              <a:t>The Renaissance, which was spurred on by the industrial revolution increased France’s economy and saw advancements in art, culture, philosophy, technology, which further increased France’s influence globally.</a:t>
            </a:r>
          </a:p>
        </p:txBody>
      </p:sp>
      <p:pic>
        <p:nvPicPr>
          <p:cNvPr id="124" name="Shape 124" descr="IMG_0474.JPG"/>
          <p:cNvPicPr preferRelativeResize="0"/>
          <p:nvPr/>
        </p:nvPicPr>
        <p:blipFill>
          <a:blip r:embed="rId3">
            <a:alphaModFix/>
          </a:blip>
          <a:stretch>
            <a:fillRect/>
          </a:stretch>
        </p:blipFill>
        <p:spPr>
          <a:xfrm>
            <a:off x="5199924" y="2185450"/>
            <a:ext cx="3944072" cy="2958046"/>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446</Words>
  <Application>Microsoft Office PowerPoint</Application>
  <PresentationFormat>On-screen Show (16:9)</PresentationFormat>
  <Paragraphs>22</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Roboto</vt:lpstr>
      <vt:lpstr>material</vt:lpstr>
      <vt:lpstr>World Powers Before and After the Industrial Revolution</vt:lpstr>
      <vt:lpstr>France 1st Pre-Industrial Revolution</vt:lpstr>
      <vt:lpstr>Spain 2nd Pre-Industrial Revolution </vt:lpstr>
      <vt:lpstr>England 3rd Pre-Industrial Revolution</vt:lpstr>
      <vt:lpstr>Ottoman 4th Pre-Industrial Revolution</vt:lpstr>
      <vt:lpstr>Mughal 5th Pre-Industrial Revolution</vt:lpstr>
      <vt:lpstr>Britain 1st Post-Industrial Revolution</vt:lpstr>
      <vt:lpstr>Germany 2nd Post-Industrial Revolution</vt:lpstr>
      <vt:lpstr>France 3rd Post-Industrial Revolution</vt:lpstr>
      <vt:lpstr>Austria-Hungary 4th Post-Industrial Revolution</vt:lpstr>
      <vt:lpstr>Russia 5th Post-Industrial Revolution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Powers Before and After the Industrial Revolution</dc:title>
  <dc:creator>Tickler, Brian - Mission Viejo High School</dc:creator>
  <cp:lastModifiedBy>Tickler, Brian - Mission Viejo High School</cp:lastModifiedBy>
  <cp:revision>1</cp:revision>
  <dcterms:modified xsi:type="dcterms:W3CDTF">2017-06-07T17:23:49Z</dcterms:modified>
</cp:coreProperties>
</file>