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418" y="2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6552400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52400" y="152400"/>
            <a:ext cx="7177305" cy="4838699"/>
          </a:xfrm>
          <a:prstGeom prst="rect">
            <a:avLst/>
          </a:prstGeom>
          <a:noFill/>
          <a:ln>
            <a:noFill/>
          </a:ln>
        </p:spPr>
      </p:pic>
      <p:sp>
        <p:nvSpPr>
          <p:cNvPr id="55" name="Shape 55"/>
          <p:cNvSpPr txBox="1"/>
          <p:nvPr/>
        </p:nvSpPr>
        <p:spPr>
          <a:xfrm>
            <a:off x="2800500" y="790250"/>
            <a:ext cx="4256100" cy="3299700"/>
          </a:xfrm>
          <a:prstGeom prst="rect">
            <a:avLst/>
          </a:prstGeom>
          <a:noFill/>
          <a:ln>
            <a:noFill/>
          </a:ln>
        </p:spPr>
        <p:txBody>
          <a:bodyPr wrap="square" lIns="91425" tIns="91425" rIns="91425" bIns="91425" anchor="ctr" anchorCtr="0">
            <a:noAutofit/>
          </a:bodyPr>
          <a:lstStyle/>
          <a:p>
            <a:pPr lvl="0" algn="ctr" rtl="0">
              <a:spcBef>
                <a:spcPts val="0"/>
              </a:spcBef>
              <a:buNone/>
            </a:pPr>
            <a:r>
              <a:rPr lang="en" sz="5200" b="1" u="sng">
                <a:solidFill>
                  <a:schemeClr val="lt1"/>
                </a:solidFill>
              </a:rPr>
              <a:t>Founding Ideals and Democratic Influences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457200" lvl="0" indent="-228600">
              <a:spcBef>
                <a:spcPts val="0"/>
              </a:spcBef>
              <a:buAutoNum type="romanUcPeriod"/>
            </a:pPr>
            <a:r>
              <a:rPr lang="en"/>
              <a:t>Ancient Greece and Rome</a:t>
            </a:r>
          </a:p>
        </p:txBody>
      </p:sp>
      <p:sp>
        <p:nvSpPr>
          <p:cNvPr id="114" name="Shape 114"/>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457200" lvl="0" indent="-342900" rtl="0">
              <a:spcBef>
                <a:spcPts val="0"/>
              </a:spcBef>
              <a:buSzPct val="100000"/>
              <a:buAutoNum type="alphaUcPeriod"/>
            </a:pPr>
            <a:r>
              <a:rPr lang="en" sz="1800"/>
              <a:t>Greeks were the first to experiment with ideas of democracy over 2,000 years ago</a:t>
            </a:r>
          </a:p>
          <a:p>
            <a:pPr marL="457200" lvl="0" indent="-342900" rtl="0">
              <a:spcBef>
                <a:spcPts val="0"/>
              </a:spcBef>
              <a:buSzPct val="100000"/>
              <a:buAutoNum type="alphaUcPeriod"/>
            </a:pPr>
            <a:r>
              <a:rPr lang="en" sz="1800"/>
              <a:t>Organized small city-states or nations</a:t>
            </a:r>
          </a:p>
          <a:p>
            <a:pPr marL="457200" lvl="0" indent="-342900" rtl="0">
              <a:spcBef>
                <a:spcPts val="0"/>
              </a:spcBef>
              <a:buSzPct val="100000"/>
              <a:buChar char="-"/>
            </a:pPr>
            <a:r>
              <a:rPr lang="en" sz="1800"/>
              <a:t>Ex. Sparta, Athens</a:t>
            </a:r>
          </a:p>
          <a:p>
            <a:pPr marL="457200" lvl="0" indent="-342900" rtl="0">
              <a:spcBef>
                <a:spcPts val="0"/>
              </a:spcBef>
              <a:buSzPct val="100000"/>
              <a:buAutoNum type="alphaUcPeriod"/>
            </a:pPr>
            <a:r>
              <a:rPr lang="en" sz="1800"/>
              <a:t>“Demos” = People + “Kratia” = Power or authority</a:t>
            </a:r>
          </a:p>
          <a:p>
            <a:pPr marL="457200" lvl="0" indent="-342900" rtl="0">
              <a:spcBef>
                <a:spcPts val="0"/>
              </a:spcBef>
              <a:buSzPct val="100000"/>
              <a:buAutoNum type="alphaUcPeriod"/>
            </a:pPr>
            <a:r>
              <a:rPr lang="en" sz="1800"/>
              <a:t>Roman Republic = elected representatives were Senators</a:t>
            </a:r>
          </a:p>
        </p:txBody>
      </p:sp>
      <p:pic>
        <p:nvPicPr>
          <p:cNvPr id="115" name="Shape 115"/>
          <p:cNvPicPr preferRelativeResize="0"/>
          <p:nvPr/>
        </p:nvPicPr>
        <p:blipFill>
          <a:blip r:embed="rId3">
            <a:alphaModFix/>
          </a:blip>
          <a:stretch>
            <a:fillRect/>
          </a:stretch>
        </p:blipFill>
        <p:spPr>
          <a:xfrm>
            <a:off x="4875000" y="1646225"/>
            <a:ext cx="3810000" cy="2428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457200" lvl="0" indent="-228600" rtl="0">
              <a:spcBef>
                <a:spcPts val="0"/>
              </a:spcBef>
              <a:buAutoNum type="romanUcPeriod"/>
            </a:pPr>
            <a:r>
              <a:rPr lang="en"/>
              <a:t>Ancient Greece and Rome</a:t>
            </a:r>
          </a:p>
        </p:txBody>
      </p:sp>
      <p:sp>
        <p:nvSpPr>
          <p:cNvPr id="121" name="Shape 121"/>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lvl="0" rtl="0">
              <a:spcBef>
                <a:spcPts val="0"/>
              </a:spcBef>
              <a:buNone/>
            </a:pPr>
            <a:r>
              <a:rPr lang="en" sz="1800"/>
              <a:t>Direct Democracy </a:t>
            </a:r>
          </a:p>
          <a:p>
            <a:pPr marL="457200" lvl="0" indent="-342900" rtl="0">
              <a:spcBef>
                <a:spcPts val="0"/>
              </a:spcBef>
              <a:buSzPct val="100000"/>
              <a:buChar char="-"/>
            </a:pPr>
            <a:r>
              <a:rPr lang="en" sz="1800"/>
              <a:t>Citizens vote and make decisions for the society</a:t>
            </a:r>
          </a:p>
          <a:p>
            <a:pPr lvl="0" rtl="0">
              <a:spcBef>
                <a:spcPts val="0"/>
              </a:spcBef>
              <a:buNone/>
            </a:pPr>
            <a:r>
              <a:rPr lang="en" sz="1800"/>
              <a:t>Representative Democracy</a:t>
            </a:r>
          </a:p>
          <a:p>
            <a:pPr marL="457200" lvl="0" indent="-342900" rtl="0">
              <a:spcBef>
                <a:spcPts val="0"/>
              </a:spcBef>
              <a:buSzPct val="100000"/>
              <a:buChar char="-"/>
            </a:pPr>
            <a:r>
              <a:rPr lang="en" sz="1800"/>
              <a:t>Citizens elect officials to govern and make decisions in their best interests</a:t>
            </a:r>
          </a:p>
        </p:txBody>
      </p:sp>
      <p:sp>
        <p:nvSpPr>
          <p:cNvPr id="122" name="Shape 122"/>
          <p:cNvSpPr txBox="1">
            <a:spLocks noGrp="1"/>
          </p:cNvSpPr>
          <p:nvPr>
            <p:ph type="body" idx="2"/>
          </p:nvPr>
        </p:nvSpPr>
        <p:spPr>
          <a:xfrm>
            <a:off x="4832400" y="1152475"/>
            <a:ext cx="3999900" cy="2303400"/>
          </a:xfrm>
          <a:prstGeom prst="rect">
            <a:avLst/>
          </a:prstGeom>
        </p:spPr>
        <p:txBody>
          <a:bodyPr wrap="square" lIns="91425" tIns="91425" rIns="91425" bIns="91425" anchor="t" anchorCtr="0">
            <a:noAutofit/>
          </a:bodyPr>
          <a:lstStyle/>
          <a:p>
            <a:pPr lvl="0">
              <a:spcBef>
                <a:spcPts val="0"/>
              </a:spcBef>
              <a:buNone/>
            </a:pPr>
            <a:r>
              <a:rPr lang="en" sz="1800" b="1" i="1"/>
              <a:t>Question to Think About….</a:t>
            </a:r>
          </a:p>
          <a:p>
            <a:pPr lvl="0">
              <a:spcBef>
                <a:spcPts val="0"/>
              </a:spcBef>
              <a:buNone/>
            </a:pPr>
            <a:r>
              <a:rPr lang="en" sz="1800" b="1" i="1"/>
              <a:t>What form of democracy do we have in the United States today? </a:t>
            </a:r>
          </a:p>
          <a:p>
            <a:pPr lvl="0" rtl="0">
              <a:spcBef>
                <a:spcPts val="0"/>
              </a:spcBef>
              <a:buNone/>
            </a:pPr>
            <a:r>
              <a:rPr lang="en" sz="1800" b="1" i="1"/>
              <a:t>What evidence and examples do we have to support this? </a:t>
            </a:r>
          </a:p>
        </p:txBody>
      </p:sp>
      <p:pic>
        <p:nvPicPr>
          <p:cNvPr id="123" name="Shape 123"/>
          <p:cNvPicPr preferRelativeResize="0"/>
          <p:nvPr/>
        </p:nvPicPr>
        <p:blipFill>
          <a:blip r:embed="rId3">
            <a:alphaModFix/>
          </a:blip>
          <a:stretch>
            <a:fillRect/>
          </a:stretch>
        </p:blipFill>
        <p:spPr>
          <a:xfrm>
            <a:off x="4311600" y="3335999"/>
            <a:ext cx="2483725" cy="16640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II. Enlightenment Philosophy</a:t>
            </a:r>
          </a:p>
        </p:txBody>
      </p:sp>
      <p:sp>
        <p:nvSpPr>
          <p:cNvPr id="129" name="Shape 129"/>
          <p:cNvSpPr txBox="1">
            <a:spLocks noGrp="1"/>
          </p:cNvSpPr>
          <p:nvPr>
            <p:ph type="body" idx="1"/>
          </p:nvPr>
        </p:nvSpPr>
        <p:spPr>
          <a:xfrm>
            <a:off x="311700" y="1152475"/>
            <a:ext cx="3999900" cy="2209800"/>
          </a:xfrm>
          <a:prstGeom prst="rect">
            <a:avLst/>
          </a:prstGeom>
        </p:spPr>
        <p:txBody>
          <a:bodyPr wrap="square" lIns="91425" tIns="91425" rIns="91425" bIns="91425" anchor="t" anchorCtr="0">
            <a:noAutofit/>
          </a:bodyPr>
          <a:lstStyle/>
          <a:p>
            <a:pPr marL="457200" lvl="0" indent="-342900" rtl="0">
              <a:spcBef>
                <a:spcPts val="0"/>
              </a:spcBef>
              <a:buSzPct val="100000"/>
              <a:buAutoNum type="alphaUcPeriod"/>
            </a:pPr>
            <a:r>
              <a:rPr lang="en" sz="1800"/>
              <a:t>What? When? 18th century philosophical and intellectual movement that stressed importance of learning and reason to challenge authority</a:t>
            </a:r>
          </a:p>
          <a:p>
            <a:pPr marL="457200" lvl="0" indent="-342900" rtl="0">
              <a:spcBef>
                <a:spcPts val="0"/>
              </a:spcBef>
              <a:buSzPct val="100000"/>
              <a:buAutoNum type="alphaUcPeriod"/>
            </a:pPr>
            <a:r>
              <a:rPr lang="en" sz="1800"/>
              <a:t>3 Enlightenment Philosophers</a:t>
            </a:r>
          </a:p>
        </p:txBody>
      </p:sp>
      <p:sp>
        <p:nvSpPr>
          <p:cNvPr id="130" name="Shape 130"/>
          <p:cNvSpPr txBox="1">
            <a:spLocks noGrp="1"/>
          </p:cNvSpPr>
          <p:nvPr>
            <p:ph type="body" idx="2"/>
          </p:nvPr>
        </p:nvSpPr>
        <p:spPr>
          <a:xfrm>
            <a:off x="507300" y="3497025"/>
            <a:ext cx="8325000" cy="825600"/>
          </a:xfrm>
          <a:prstGeom prst="rect">
            <a:avLst/>
          </a:prstGeom>
        </p:spPr>
        <p:txBody>
          <a:bodyPr wrap="square" lIns="91425" tIns="91425" rIns="91425" bIns="91425" anchor="t" anchorCtr="0">
            <a:noAutofit/>
          </a:bodyPr>
          <a:lstStyle/>
          <a:p>
            <a:pPr lvl="0" rtl="0">
              <a:spcBef>
                <a:spcPts val="0"/>
              </a:spcBef>
              <a:buNone/>
            </a:pPr>
            <a:r>
              <a:rPr lang="en" sz="1800" b="1" i="1"/>
              <a:t>Question to Think About….</a:t>
            </a:r>
          </a:p>
          <a:p>
            <a:pPr lvl="0" rtl="0">
              <a:spcBef>
                <a:spcPts val="0"/>
              </a:spcBef>
              <a:buNone/>
            </a:pPr>
            <a:r>
              <a:rPr lang="en" sz="1800" b="1" i="1"/>
              <a:t>How did Enlightenment philosophy further the democratic ideas established in Green and Rome?</a:t>
            </a:r>
          </a:p>
        </p:txBody>
      </p:sp>
      <p:sp>
        <p:nvSpPr>
          <p:cNvPr id="131" name="Shape 131"/>
          <p:cNvSpPr txBox="1"/>
          <p:nvPr/>
        </p:nvSpPr>
        <p:spPr>
          <a:xfrm>
            <a:off x="4701650" y="1217700"/>
            <a:ext cx="3999900" cy="22098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132" name="Shape 132"/>
          <p:cNvPicPr preferRelativeResize="0"/>
          <p:nvPr/>
        </p:nvPicPr>
        <p:blipFill>
          <a:blip r:embed="rId3">
            <a:alphaModFix/>
          </a:blip>
          <a:stretch>
            <a:fillRect/>
          </a:stretch>
        </p:blipFill>
        <p:spPr>
          <a:xfrm>
            <a:off x="4575675" y="1131975"/>
            <a:ext cx="3181350" cy="2381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II. Enlightenment Philosophy</a:t>
            </a:r>
          </a:p>
        </p:txBody>
      </p:sp>
      <p:sp>
        <p:nvSpPr>
          <p:cNvPr id="138" name="Shape 138"/>
          <p:cNvSpPr txBox="1">
            <a:spLocks noGrp="1"/>
          </p:cNvSpPr>
          <p:nvPr>
            <p:ph type="body" idx="2"/>
          </p:nvPr>
        </p:nvSpPr>
        <p:spPr>
          <a:xfrm>
            <a:off x="507300" y="3497025"/>
            <a:ext cx="8325000" cy="825600"/>
          </a:xfrm>
          <a:prstGeom prst="rect">
            <a:avLst/>
          </a:prstGeom>
        </p:spPr>
        <p:txBody>
          <a:bodyPr wrap="square" lIns="91425" tIns="91425" rIns="91425" bIns="91425" anchor="t" anchorCtr="0">
            <a:noAutofit/>
          </a:bodyPr>
          <a:lstStyle/>
          <a:p>
            <a:pPr lvl="0" rtl="0">
              <a:spcBef>
                <a:spcPts val="0"/>
              </a:spcBef>
              <a:buNone/>
            </a:pPr>
            <a:r>
              <a:rPr lang="en" sz="1800" b="1" i="1"/>
              <a:t>Question to Think About….</a:t>
            </a:r>
          </a:p>
          <a:p>
            <a:pPr lvl="0" rtl="0">
              <a:spcBef>
                <a:spcPts val="0"/>
              </a:spcBef>
              <a:buNone/>
            </a:pPr>
            <a:r>
              <a:rPr lang="en" sz="1800" b="1" i="1"/>
              <a:t>How did Enlightenment philosophy further the democratic ideas established in Green and Rome?</a:t>
            </a:r>
          </a:p>
        </p:txBody>
      </p:sp>
      <p:sp>
        <p:nvSpPr>
          <p:cNvPr id="139" name="Shape 139"/>
          <p:cNvSpPr txBox="1"/>
          <p:nvPr/>
        </p:nvSpPr>
        <p:spPr>
          <a:xfrm>
            <a:off x="4701650" y="1217700"/>
            <a:ext cx="3999900" cy="2209800"/>
          </a:xfrm>
          <a:prstGeom prst="rect">
            <a:avLst/>
          </a:prstGeom>
          <a:noFill/>
          <a:ln>
            <a:noFill/>
          </a:ln>
        </p:spPr>
        <p:txBody>
          <a:bodyPr wrap="square" lIns="91425" tIns="91425" rIns="91425" bIns="91425" anchor="t" anchorCtr="0">
            <a:noAutofit/>
          </a:bodyPr>
          <a:lstStyle/>
          <a:p>
            <a:pPr marL="457200" lvl="0" indent="-228600" rtl="0">
              <a:spcBef>
                <a:spcPts val="0"/>
              </a:spcBef>
              <a:buAutoNum type="arabicPeriod"/>
            </a:pPr>
            <a:r>
              <a:rPr lang="en"/>
              <a:t>John Locke = idea of natural rights; life, liberty, health, and possessions</a:t>
            </a:r>
          </a:p>
          <a:p>
            <a:pPr lvl="0" rtl="0">
              <a:spcBef>
                <a:spcPts val="0"/>
              </a:spcBef>
              <a:buNone/>
            </a:pPr>
            <a:endParaRPr/>
          </a:p>
          <a:p>
            <a:pPr marL="457200" lvl="0" indent="-228600" rtl="0">
              <a:spcBef>
                <a:spcPts val="0"/>
              </a:spcBef>
              <a:buAutoNum type="arabicPeriod"/>
            </a:pPr>
            <a:r>
              <a:rPr lang="en"/>
              <a:t>Jean Jacques Rousseau = social contract or agreement among members in a society</a:t>
            </a:r>
          </a:p>
          <a:p>
            <a:pPr lvl="0" rtl="0">
              <a:spcBef>
                <a:spcPts val="0"/>
              </a:spcBef>
              <a:buNone/>
            </a:pPr>
            <a:endParaRPr/>
          </a:p>
          <a:p>
            <a:pPr marL="457200" lvl="0" indent="-228600" rtl="0">
              <a:spcBef>
                <a:spcPts val="0"/>
              </a:spcBef>
              <a:buAutoNum type="arabicPeriod"/>
            </a:pPr>
            <a:r>
              <a:rPr lang="en"/>
              <a:t>Baron de Montesquieu = called for the separation of powers into three branches of government</a:t>
            </a:r>
          </a:p>
        </p:txBody>
      </p:sp>
      <p:pic>
        <p:nvPicPr>
          <p:cNvPr id="140" name="Shape 140"/>
          <p:cNvPicPr preferRelativeResize="0"/>
          <p:nvPr/>
        </p:nvPicPr>
        <p:blipFill>
          <a:blip r:embed="rId3">
            <a:alphaModFix/>
          </a:blip>
          <a:stretch>
            <a:fillRect/>
          </a:stretch>
        </p:blipFill>
        <p:spPr>
          <a:xfrm>
            <a:off x="123300" y="1217711"/>
            <a:ext cx="1495674" cy="1923013"/>
          </a:xfrm>
          <a:prstGeom prst="rect">
            <a:avLst/>
          </a:prstGeom>
          <a:noFill/>
          <a:ln>
            <a:noFill/>
          </a:ln>
        </p:spPr>
      </p:pic>
      <p:pic>
        <p:nvPicPr>
          <p:cNvPr id="141" name="Shape 141"/>
          <p:cNvPicPr preferRelativeResize="0"/>
          <p:nvPr/>
        </p:nvPicPr>
        <p:blipFill>
          <a:blip r:embed="rId4">
            <a:alphaModFix/>
          </a:blip>
          <a:stretch>
            <a:fillRect/>
          </a:stretch>
        </p:blipFill>
        <p:spPr>
          <a:xfrm>
            <a:off x="1618975" y="1078750"/>
            <a:ext cx="1495674" cy="1981999"/>
          </a:xfrm>
          <a:prstGeom prst="rect">
            <a:avLst/>
          </a:prstGeom>
          <a:noFill/>
          <a:ln>
            <a:noFill/>
          </a:ln>
        </p:spPr>
      </p:pic>
      <p:pic>
        <p:nvPicPr>
          <p:cNvPr id="142" name="Shape 142"/>
          <p:cNvPicPr preferRelativeResize="0"/>
          <p:nvPr/>
        </p:nvPicPr>
        <p:blipFill>
          <a:blip r:embed="rId5">
            <a:alphaModFix/>
          </a:blip>
          <a:stretch>
            <a:fillRect/>
          </a:stretch>
        </p:blipFill>
        <p:spPr>
          <a:xfrm>
            <a:off x="3205968" y="1196937"/>
            <a:ext cx="1495674" cy="22513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III. British History</a:t>
            </a:r>
          </a:p>
        </p:txBody>
      </p:sp>
      <p:sp>
        <p:nvSpPr>
          <p:cNvPr id="148" name="Shape 148"/>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457200" lvl="0" indent="-342900" rtl="0">
              <a:spcBef>
                <a:spcPts val="0"/>
              </a:spcBef>
              <a:buSzPct val="100000"/>
              <a:buAutoNum type="alphaUcPeriod"/>
            </a:pPr>
            <a:r>
              <a:rPr lang="en" sz="1800" b="1" u="sng"/>
              <a:t>Divine Right</a:t>
            </a:r>
            <a:r>
              <a:rPr lang="en" sz="1800"/>
              <a:t> = monarchies and rulers claimed power was god-given</a:t>
            </a:r>
          </a:p>
          <a:p>
            <a:pPr marL="457200" lvl="0" indent="-342900" rtl="0">
              <a:spcBef>
                <a:spcPts val="0"/>
              </a:spcBef>
              <a:buSzPct val="100000"/>
              <a:buAutoNum type="alphaUcPeriod"/>
            </a:pPr>
            <a:r>
              <a:rPr lang="en" sz="1800" b="1" u="sng"/>
              <a:t>Common Law</a:t>
            </a:r>
            <a:r>
              <a:rPr lang="en" sz="1800"/>
              <a:t> = local customs, rules, and court systems established by Henry II in 1100s</a:t>
            </a:r>
          </a:p>
        </p:txBody>
      </p:sp>
      <p:sp>
        <p:nvSpPr>
          <p:cNvPr id="149" name="Shape 149"/>
          <p:cNvSpPr txBox="1"/>
          <p:nvPr/>
        </p:nvSpPr>
        <p:spPr>
          <a:xfrm>
            <a:off x="4769300" y="1152475"/>
            <a:ext cx="3946200" cy="16308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endParaRPr/>
          </a:p>
        </p:txBody>
      </p:sp>
      <p:pic>
        <p:nvPicPr>
          <p:cNvPr id="150" name="Shape 150"/>
          <p:cNvPicPr preferRelativeResize="0"/>
          <p:nvPr/>
        </p:nvPicPr>
        <p:blipFill>
          <a:blip r:embed="rId3">
            <a:alphaModFix/>
          </a:blip>
          <a:stretch>
            <a:fillRect/>
          </a:stretch>
        </p:blipFill>
        <p:spPr>
          <a:xfrm>
            <a:off x="4827450" y="639125"/>
            <a:ext cx="2693935" cy="341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III. British History</a:t>
            </a:r>
          </a:p>
        </p:txBody>
      </p:sp>
      <p:sp>
        <p:nvSpPr>
          <p:cNvPr id="156" name="Shape 156"/>
          <p:cNvSpPr txBox="1">
            <a:spLocks noGrp="1"/>
          </p:cNvSpPr>
          <p:nvPr>
            <p:ph type="body" idx="2"/>
          </p:nvPr>
        </p:nvSpPr>
        <p:spPr>
          <a:xfrm>
            <a:off x="2495500" y="3585450"/>
            <a:ext cx="6336900" cy="1021500"/>
          </a:xfrm>
          <a:prstGeom prst="rect">
            <a:avLst/>
          </a:prstGeom>
        </p:spPr>
        <p:txBody>
          <a:bodyPr wrap="square" lIns="91425" tIns="91425" rIns="91425" bIns="91425" anchor="t" anchorCtr="0">
            <a:noAutofit/>
          </a:bodyPr>
          <a:lstStyle/>
          <a:p>
            <a:pPr lvl="0" rtl="0">
              <a:spcBef>
                <a:spcPts val="0"/>
              </a:spcBef>
              <a:buNone/>
            </a:pPr>
            <a:r>
              <a:rPr lang="en" sz="1800" b="1" i="1"/>
              <a:t>Question to Think About….</a:t>
            </a:r>
          </a:p>
          <a:p>
            <a:pPr lvl="0" rtl="0">
              <a:spcBef>
                <a:spcPts val="0"/>
              </a:spcBef>
              <a:buNone/>
            </a:pPr>
            <a:r>
              <a:rPr lang="en" sz="1800" b="1" i="1"/>
              <a:t>How has British history influenced the formation of the United States government?</a:t>
            </a:r>
          </a:p>
        </p:txBody>
      </p:sp>
      <p:sp>
        <p:nvSpPr>
          <p:cNvPr id="157" name="Shape 157"/>
          <p:cNvSpPr txBox="1"/>
          <p:nvPr/>
        </p:nvSpPr>
        <p:spPr>
          <a:xfrm>
            <a:off x="4769300" y="1152475"/>
            <a:ext cx="3946200" cy="1630800"/>
          </a:xfrm>
          <a:prstGeom prst="rect">
            <a:avLst/>
          </a:prstGeom>
          <a:noFill/>
          <a:ln>
            <a:noFill/>
          </a:ln>
        </p:spPr>
        <p:txBody>
          <a:bodyPr wrap="square" lIns="91425" tIns="91425" rIns="91425" bIns="91425" anchor="t" anchorCtr="0">
            <a:noAutofit/>
          </a:bodyPr>
          <a:lstStyle/>
          <a:p>
            <a:pPr marL="457200" lvl="0" indent="-342900" rtl="0">
              <a:lnSpc>
                <a:spcPct val="115000"/>
              </a:lnSpc>
              <a:spcBef>
                <a:spcPts val="0"/>
              </a:spcBef>
              <a:spcAft>
                <a:spcPts val="1600"/>
              </a:spcAft>
              <a:buClr>
                <a:schemeClr val="dk2"/>
              </a:buClr>
              <a:buSzPct val="100000"/>
              <a:buAutoNum type="alphaUcPeriod" startAt="3"/>
            </a:pPr>
            <a:r>
              <a:rPr lang="en" sz="1800" b="1" u="sng">
                <a:solidFill>
                  <a:schemeClr val="dk2"/>
                </a:solidFill>
              </a:rPr>
              <a:t>Magna Carta</a:t>
            </a:r>
            <a:r>
              <a:rPr lang="en" sz="1800">
                <a:solidFill>
                  <a:schemeClr val="dk2"/>
                </a:solidFill>
              </a:rPr>
              <a:t> = the great charter signed in 1215 limits the power of the King</a:t>
            </a:r>
          </a:p>
          <a:p>
            <a:pPr marL="457200" lvl="0" indent="-342900" rtl="0">
              <a:lnSpc>
                <a:spcPct val="115000"/>
              </a:lnSpc>
              <a:spcBef>
                <a:spcPts val="0"/>
              </a:spcBef>
              <a:spcAft>
                <a:spcPts val="1600"/>
              </a:spcAft>
              <a:buClr>
                <a:schemeClr val="dk2"/>
              </a:buClr>
              <a:buSzPct val="100000"/>
              <a:buAutoNum type="alphaUcPeriod" startAt="3"/>
            </a:pPr>
            <a:r>
              <a:rPr lang="en" sz="1800" b="1" u="sng">
                <a:solidFill>
                  <a:schemeClr val="dk2"/>
                </a:solidFill>
              </a:rPr>
              <a:t>Parliament and the British Bill of Rights</a:t>
            </a:r>
            <a:r>
              <a:rPr lang="en" sz="1800">
                <a:solidFill>
                  <a:schemeClr val="dk2"/>
                </a:solidFill>
              </a:rPr>
              <a:t> = elected representatives and definitive power of government</a:t>
            </a:r>
          </a:p>
        </p:txBody>
      </p:sp>
      <p:pic>
        <p:nvPicPr>
          <p:cNvPr id="158" name="Shape 158"/>
          <p:cNvPicPr preferRelativeResize="0"/>
          <p:nvPr/>
        </p:nvPicPr>
        <p:blipFill>
          <a:blip r:embed="rId3">
            <a:alphaModFix/>
          </a:blip>
          <a:stretch>
            <a:fillRect/>
          </a:stretch>
        </p:blipFill>
        <p:spPr>
          <a:xfrm>
            <a:off x="862625" y="1263000"/>
            <a:ext cx="1535549" cy="3071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311700" y="180400"/>
            <a:ext cx="8520600" cy="1612200"/>
          </a:xfrm>
          <a:prstGeom prst="rect">
            <a:avLst/>
          </a:prstGeom>
        </p:spPr>
        <p:txBody>
          <a:bodyPr wrap="square" lIns="91425" tIns="91425" rIns="91425" bIns="91425" anchor="b" anchorCtr="0">
            <a:noAutofit/>
          </a:bodyPr>
          <a:lstStyle/>
          <a:p>
            <a:pPr lvl="0">
              <a:spcBef>
                <a:spcPts val="0"/>
              </a:spcBef>
              <a:buNone/>
            </a:pPr>
            <a:r>
              <a:rPr lang="en" b="1" u="sng"/>
              <a:t>Founding Ideals and Democratic Influences</a:t>
            </a:r>
          </a:p>
        </p:txBody>
      </p:sp>
      <p:sp>
        <p:nvSpPr>
          <p:cNvPr id="61" name="Shape 61"/>
          <p:cNvSpPr txBox="1">
            <a:spLocks noGrp="1"/>
          </p:cNvSpPr>
          <p:nvPr>
            <p:ph type="subTitle" idx="1"/>
          </p:nvPr>
        </p:nvSpPr>
        <p:spPr>
          <a:xfrm>
            <a:off x="311700" y="1792600"/>
            <a:ext cx="8520600" cy="2649900"/>
          </a:xfrm>
          <a:prstGeom prst="rect">
            <a:avLst/>
          </a:prstGeom>
        </p:spPr>
        <p:txBody>
          <a:bodyPr wrap="square" lIns="91425" tIns="91425" rIns="91425" bIns="91425" anchor="t" anchorCtr="0">
            <a:noAutofit/>
          </a:bodyPr>
          <a:lstStyle/>
          <a:p>
            <a:pPr lvl="0">
              <a:spcBef>
                <a:spcPts val="0"/>
              </a:spcBef>
              <a:buNone/>
            </a:pPr>
            <a:r>
              <a:rPr lang="en" sz="3400" b="1" i="1"/>
              <a:t>Focus Question: </a:t>
            </a:r>
          </a:p>
          <a:p>
            <a:pPr lvl="0">
              <a:spcBef>
                <a:spcPts val="0"/>
              </a:spcBef>
              <a:buNone/>
            </a:pPr>
            <a:r>
              <a:rPr lang="en" sz="3400" b="1" i="1"/>
              <a:t>From where did the American colonies draw their democratic influences? </a:t>
            </a:r>
          </a:p>
          <a:p>
            <a:pPr lvl="0">
              <a:spcBef>
                <a:spcPts val="0"/>
              </a:spcBef>
              <a:buNone/>
            </a:pPr>
            <a:r>
              <a:rPr lang="en" sz="3400" b="1" i="1"/>
              <a:t>How did those influences shape political and revolutionary thought in the colonies?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The Declaration of Independence - Founding Ideals</a:t>
            </a:r>
          </a:p>
        </p:txBody>
      </p:sp>
      <p:sp>
        <p:nvSpPr>
          <p:cNvPr id="67" name="Shape 67"/>
          <p:cNvSpPr txBox="1">
            <a:spLocks noGrp="1"/>
          </p:cNvSpPr>
          <p:nvPr>
            <p:ph type="body" idx="1"/>
          </p:nvPr>
        </p:nvSpPr>
        <p:spPr>
          <a:xfrm>
            <a:off x="311700" y="1152475"/>
            <a:ext cx="8520600" cy="2094600"/>
          </a:xfrm>
          <a:prstGeom prst="rect">
            <a:avLst/>
          </a:prstGeom>
        </p:spPr>
        <p:txBody>
          <a:bodyPr wrap="square" lIns="91425" tIns="91425" rIns="91425" bIns="91425" anchor="t" anchorCtr="0">
            <a:noAutofit/>
          </a:bodyPr>
          <a:lstStyle/>
          <a:p>
            <a:pPr lvl="0">
              <a:spcBef>
                <a:spcPts val="0"/>
              </a:spcBef>
              <a:buNone/>
            </a:pPr>
            <a:r>
              <a:rPr lang="en"/>
              <a:t>In writing the Declaration of Independence, Thomas Jefferson set forth a vision of a new nation based on revolutionary democratic idealism. In the years leading up to the Declaration, the ideas that Jefferson mentioned had been written about and discussed by many colonists. Since that time, Americans have sometimes fought for and sometimes ignored these ideals. Yet, throughout the years, Jefferson’s words have continued to provide a vision of what it means to be an American. </a:t>
            </a:r>
          </a:p>
        </p:txBody>
      </p:sp>
      <p:sp>
        <p:nvSpPr>
          <p:cNvPr id="68" name="Shape 68"/>
          <p:cNvSpPr/>
          <p:nvPr/>
        </p:nvSpPr>
        <p:spPr>
          <a:xfrm>
            <a:off x="863225" y="3247074"/>
            <a:ext cx="7281727" cy="1219656"/>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CC0000"/>
                </a:solidFill>
                <a:latin typeface="Arial"/>
              </a:rPr>
              <a:t>E R L O 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4800"/>
              <a:t>E</a:t>
            </a:r>
            <a:r>
              <a:rPr lang="en"/>
              <a:t> R L O D</a:t>
            </a:r>
          </a:p>
        </p:txBody>
      </p:sp>
      <p:sp>
        <p:nvSpPr>
          <p:cNvPr id="74" name="Shape 74"/>
          <p:cNvSpPr txBox="1">
            <a:spLocks noGrp="1"/>
          </p:cNvSpPr>
          <p:nvPr>
            <p:ph type="body" idx="1"/>
          </p:nvPr>
        </p:nvSpPr>
        <p:spPr>
          <a:xfrm>
            <a:off x="311700" y="1152475"/>
            <a:ext cx="3999900" cy="3416400"/>
          </a:xfrm>
          <a:prstGeom prst="rect">
            <a:avLst/>
          </a:prstGeom>
        </p:spPr>
        <p:txBody>
          <a:bodyPr wrap="square" lIns="91425" tIns="91425" rIns="91425" bIns="91425" anchor="ctr" anchorCtr="0">
            <a:noAutofit/>
          </a:bodyPr>
          <a:lstStyle/>
          <a:p>
            <a:pPr lvl="0">
              <a:spcBef>
                <a:spcPts val="0"/>
              </a:spcBef>
              <a:buNone/>
            </a:pPr>
            <a:r>
              <a:rPr lang="en" sz="6000"/>
              <a:t>EQUALITY</a:t>
            </a:r>
          </a:p>
        </p:txBody>
      </p:sp>
      <p:sp>
        <p:nvSpPr>
          <p:cNvPr id="75" name="Shape 75"/>
          <p:cNvSpPr txBox="1">
            <a:spLocks noGrp="1"/>
          </p:cNvSpPr>
          <p:nvPr>
            <p:ph type="body" idx="2"/>
          </p:nvPr>
        </p:nvSpPr>
        <p:spPr>
          <a:xfrm>
            <a:off x="4832400" y="1152475"/>
            <a:ext cx="3999900" cy="3416400"/>
          </a:xfrm>
          <a:prstGeom prst="rect">
            <a:avLst/>
          </a:prstGeom>
        </p:spPr>
        <p:txBody>
          <a:bodyPr wrap="square" lIns="91425" tIns="91425" rIns="91425" bIns="91425" anchor="ctr" anchorCtr="0">
            <a:noAutofit/>
          </a:bodyPr>
          <a:lstStyle/>
          <a:p>
            <a:pPr lvl="0" algn="ctr">
              <a:spcBef>
                <a:spcPts val="0"/>
              </a:spcBef>
              <a:buNone/>
            </a:pPr>
            <a:r>
              <a:rPr lang="en" sz="2400" b="1" i="1"/>
              <a:t>The situation in which all people are treated the same way and valued equally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 E </a:t>
            </a:r>
            <a:r>
              <a:rPr lang="en" sz="4800"/>
              <a:t>R</a:t>
            </a:r>
            <a:r>
              <a:rPr lang="en"/>
              <a:t> L O D</a:t>
            </a:r>
          </a:p>
        </p:txBody>
      </p:sp>
      <p:sp>
        <p:nvSpPr>
          <p:cNvPr id="81" name="Shape 81"/>
          <p:cNvSpPr txBox="1">
            <a:spLocks noGrp="1"/>
          </p:cNvSpPr>
          <p:nvPr>
            <p:ph type="body" idx="1"/>
          </p:nvPr>
        </p:nvSpPr>
        <p:spPr>
          <a:xfrm>
            <a:off x="311700" y="1152475"/>
            <a:ext cx="3999900" cy="3416400"/>
          </a:xfrm>
          <a:prstGeom prst="rect">
            <a:avLst/>
          </a:prstGeom>
        </p:spPr>
        <p:txBody>
          <a:bodyPr wrap="square" lIns="91425" tIns="91425" rIns="91425" bIns="91425" anchor="ctr" anchorCtr="0">
            <a:noAutofit/>
          </a:bodyPr>
          <a:lstStyle/>
          <a:p>
            <a:pPr lvl="0" rtl="0">
              <a:spcBef>
                <a:spcPts val="0"/>
              </a:spcBef>
              <a:buNone/>
            </a:pPr>
            <a:r>
              <a:rPr lang="en" sz="6000"/>
              <a:t>RIGHTS</a:t>
            </a:r>
          </a:p>
        </p:txBody>
      </p:sp>
      <p:sp>
        <p:nvSpPr>
          <p:cNvPr id="82" name="Shape 82"/>
          <p:cNvSpPr txBox="1">
            <a:spLocks noGrp="1"/>
          </p:cNvSpPr>
          <p:nvPr>
            <p:ph type="body" idx="2"/>
          </p:nvPr>
        </p:nvSpPr>
        <p:spPr>
          <a:xfrm>
            <a:off x="4832400" y="1152475"/>
            <a:ext cx="3999900" cy="3416400"/>
          </a:xfrm>
          <a:prstGeom prst="rect">
            <a:avLst/>
          </a:prstGeom>
        </p:spPr>
        <p:txBody>
          <a:bodyPr wrap="square" lIns="91425" tIns="91425" rIns="91425" bIns="91425" anchor="ctr" anchorCtr="0">
            <a:noAutofit/>
          </a:bodyPr>
          <a:lstStyle/>
          <a:p>
            <a:pPr lvl="0" algn="ctr" rtl="0">
              <a:spcBef>
                <a:spcPts val="0"/>
              </a:spcBef>
              <a:buNone/>
            </a:pPr>
            <a:r>
              <a:rPr lang="en" sz="2400" b="1" i="1"/>
              <a:t>Powers or privileges granted to people by an agreement among themselves, a social contract, or by law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E R </a:t>
            </a:r>
            <a:r>
              <a:rPr lang="en" sz="4800"/>
              <a:t>L</a:t>
            </a:r>
            <a:r>
              <a:rPr lang="en"/>
              <a:t> O D</a:t>
            </a:r>
          </a:p>
        </p:txBody>
      </p:sp>
      <p:sp>
        <p:nvSpPr>
          <p:cNvPr id="88" name="Shape 88"/>
          <p:cNvSpPr txBox="1">
            <a:spLocks noGrp="1"/>
          </p:cNvSpPr>
          <p:nvPr>
            <p:ph type="body" idx="1"/>
          </p:nvPr>
        </p:nvSpPr>
        <p:spPr>
          <a:xfrm>
            <a:off x="311700" y="1152475"/>
            <a:ext cx="3999900" cy="3416400"/>
          </a:xfrm>
          <a:prstGeom prst="rect">
            <a:avLst/>
          </a:prstGeom>
        </p:spPr>
        <p:txBody>
          <a:bodyPr wrap="square" lIns="91425" tIns="91425" rIns="91425" bIns="91425" anchor="ctr" anchorCtr="0">
            <a:noAutofit/>
          </a:bodyPr>
          <a:lstStyle/>
          <a:p>
            <a:pPr lvl="0" rtl="0">
              <a:spcBef>
                <a:spcPts val="0"/>
              </a:spcBef>
              <a:buNone/>
            </a:pPr>
            <a:r>
              <a:rPr lang="en" sz="6000"/>
              <a:t>LIBERTY</a:t>
            </a:r>
          </a:p>
        </p:txBody>
      </p:sp>
      <p:sp>
        <p:nvSpPr>
          <p:cNvPr id="89" name="Shape 89"/>
          <p:cNvSpPr txBox="1">
            <a:spLocks noGrp="1"/>
          </p:cNvSpPr>
          <p:nvPr>
            <p:ph type="body" idx="2"/>
          </p:nvPr>
        </p:nvSpPr>
        <p:spPr>
          <a:xfrm>
            <a:off x="4832400" y="1152475"/>
            <a:ext cx="3999900" cy="3416400"/>
          </a:xfrm>
          <a:prstGeom prst="rect">
            <a:avLst/>
          </a:prstGeom>
        </p:spPr>
        <p:txBody>
          <a:bodyPr wrap="square" lIns="91425" tIns="91425" rIns="91425" bIns="91425" anchor="ctr" anchorCtr="0">
            <a:noAutofit/>
          </a:bodyPr>
          <a:lstStyle/>
          <a:p>
            <a:pPr lvl="0" algn="ctr" rtl="0">
              <a:spcBef>
                <a:spcPts val="0"/>
              </a:spcBef>
              <a:buNone/>
            </a:pPr>
            <a:r>
              <a:rPr lang="en" sz="2400" b="1" i="1"/>
              <a:t>Freedom, or the ability to make your own decisions, self-determination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E R L </a:t>
            </a:r>
            <a:r>
              <a:rPr lang="en" sz="4800"/>
              <a:t>O</a:t>
            </a:r>
            <a:r>
              <a:rPr lang="en"/>
              <a:t> D</a:t>
            </a:r>
          </a:p>
        </p:txBody>
      </p:sp>
      <p:sp>
        <p:nvSpPr>
          <p:cNvPr id="95" name="Shape 95"/>
          <p:cNvSpPr txBox="1">
            <a:spLocks noGrp="1"/>
          </p:cNvSpPr>
          <p:nvPr>
            <p:ph type="body" idx="1"/>
          </p:nvPr>
        </p:nvSpPr>
        <p:spPr>
          <a:xfrm>
            <a:off x="311700" y="1152475"/>
            <a:ext cx="4660500" cy="3416400"/>
          </a:xfrm>
          <a:prstGeom prst="rect">
            <a:avLst/>
          </a:prstGeom>
        </p:spPr>
        <p:txBody>
          <a:bodyPr wrap="square" lIns="91425" tIns="91425" rIns="91425" bIns="91425" anchor="ctr" anchorCtr="0">
            <a:noAutofit/>
          </a:bodyPr>
          <a:lstStyle/>
          <a:p>
            <a:pPr lvl="0" rtl="0">
              <a:spcBef>
                <a:spcPts val="0"/>
              </a:spcBef>
              <a:buNone/>
            </a:pPr>
            <a:r>
              <a:rPr lang="en" sz="4800"/>
              <a:t>OPPORTUNITY</a:t>
            </a:r>
          </a:p>
        </p:txBody>
      </p:sp>
      <p:sp>
        <p:nvSpPr>
          <p:cNvPr id="96" name="Shape 96"/>
          <p:cNvSpPr txBox="1">
            <a:spLocks noGrp="1"/>
          </p:cNvSpPr>
          <p:nvPr>
            <p:ph type="body" idx="2"/>
          </p:nvPr>
        </p:nvSpPr>
        <p:spPr>
          <a:xfrm>
            <a:off x="4832400" y="1152475"/>
            <a:ext cx="3999900" cy="3416400"/>
          </a:xfrm>
          <a:prstGeom prst="rect">
            <a:avLst/>
          </a:prstGeom>
        </p:spPr>
        <p:txBody>
          <a:bodyPr wrap="square" lIns="91425" tIns="91425" rIns="91425" bIns="91425" anchor="ctr" anchorCtr="0">
            <a:noAutofit/>
          </a:bodyPr>
          <a:lstStyle/>
          <a:p>
            <a:pPr lvl="0" algn="ctr" rtl="0">
              <a:spcBef>
                <a:spcPts val="0"/>
              </a:spcBef>
              <a:buNone/>
            </a:pPr>
            <a:r>
              <a:rPr lang="en" sz="2400" b="1" i="1"/>
              <a:t>the chance for people to pursue their hopes and dreams, their pursuit of happiness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E R L O </a:t>
            </a:r>
            <a:r>
              <a:rPr lang="en" sz="4800"/>
              <a:t>D</a:t>
            </a:r>
          </a:p>
        </p:txBody>
      </p:sp>
      <p:sp>
        <p:nvSpPr>
          <p:cNvPr id="102" name="Shape 102"/>
          <p:cNvSpPr txBox="1">
            <a:spLocks noGrp="1"/>
          </p:cNvSpPr>
          <p:nvPr>
            <p:ph type="body" idx="1"/>
          </p:nvPr>
        </p:nvSpPr>
        <p:spPr>
          <a:xfrm>
            <a:off x="311700" y="1152475"/>
            <a:ext cx="4716900" cy="3416400"/>
          </a:xfrm>
          <a:prstGeom prst="rect">
            <a:avLst/>
          </a:prstGeom>
        </p:spPr>
        <p:txBody>
          <a:bodyPr wrap="square" lIns="91425" tIns="91425" rIns="91425" bIns="91425" anchor="ctr" anchorCtr="0">
            <a:noAutofit/>
          </a:bodyPr>
          <a:lstStyle/>
          <a:p>
            <a:pPr lvl="0" rtl="0">
              <a:spcBef>
                <a:spcPts val="0"/>
              </a:spcBef>
              <a:buNone/>
            </a:pPr>
            <a:r>
              <a:rPr lang="en" sz="5400"/>
              <a:t>DEMOCRACY</a:t>
            </a:r>
          </a:p>
        </p:txBody>
      </p:sp>
      <p:sp>
        <p:nvSpPr>
          <p:cNvPr id="103" name="Shape 103"/>
          <p:cNvSpPr txBox="1">
            <a:spLocks noGrp="1"/>
          </p:cNvSpPr>
          <p:nvPr>
            <p:ph type="body" idx="2"/>
          </p:nvPr>
        </p:nvSpPr>
        <p:spPr>
          <a:xfrm>
            <a:off x="5163925" y="1152475"/>
            <a:ext cx="3668400" cy="3416400"/>
          </a:xfrm>
          <a:prstGeom prst="rect">
            <a:avLst/>
          </a:prstGeom>
        </p:spPr>
        <p:txBody>
          <a:bodyPr wrap="square" lIns="91425" tIns="91425" rIns="91425" bIns="91425" anchor="ctr" anchorCtr="0">
            <a:noAutofit/>
          </a:bodyPr>
          <a:lstStyle/>
          <a:p>
            <a:pPr lvl="0" algn="ctr" rtl="0">
              <a:spcBef>
                <a:spcPts val="0"/>
              </a:spcBef>
              <a:buNone/>
            </a:pPr>
            <a:r>
              <a:rPr lang="en" sz="2400" b="1" i="1"/>
              <a:t>System of government in which the power to rule comes from the consent of the people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2150850"/>
            <a:ext cx="8520600" cy="1491000"/>
          </a:xfrm>
          <a:prstGeom prst="rect">
            <a:avLst/>
          </a:prstGeom>
        </p:spPr>
        <p:txBody>
          <a:bodyPr wrap="square" lIns="91425" tIns="91425" rIns="91425" bIns="91425" anchor="ctr" anchorCtr="0">
            <a:noAutofit/>
          </a:bodyPr>
          <a:lstStyle/>
          <a:p>
            <a:pPr lvl="0">
              <a:spcBef>
                <a:spcPts val="0"/>
              </a:spcBef>
              <a:buClr>
                <a:schemeClr val="dk1"/>
              </a:buClr>
              <a:buSzPct val="32352"/>
              <a:buFont typeface="Arial"/>
              <a:buNone/>
            </a:pPr>
            <a:r>
              <a:rPr lang="en" sz="3400" b="1" i="1">
                <a:solidFill>
                  <a:schemeClr val="dk2"/>
                </a:solidFill>
              </a:rPr>
              <a:t>Focus Question: </a:t>
            </a:r>
          </a:p>
          <a:p>
            <a:pPr lvl="0">
              <a:spcBef>
                <a:spcPts val="0"/>
              </a:spcBef>
              <a:buClr>
                <a:schemeClr val="dk1"/>
              </a:buClr>
              <a:buSzPct val="32352"/>
              <a:buFont typeface="Arial"/>
              <a:buNone/>
            </a:pPr>
            <a:r>
              <a:rPr lang="en" sz="3400" b="1" i="1">
                <a:solidFill>
                  <a:schemeClr val="dk2"/>
                </a:solidFill>
              </a:rPr>
              <a:t>From where did the American colonies draw their democratic influences? </a:t>
            </a:r>
          </a:p>
          <a:p>
            <a:pPr lvl="0">
              <a:spcBef>
                <a:spcPts val="0"/>
              </a:spcBef>
              <a:buClr>
                <a:schemeClr val="dk1"/>
              </a:buClr>
              <a:buSzPct val="32352"/>
              <a:buFont typeface="Arial"/>
              <a:buNone/>
            </a:pPr>
            <a:r>
              <a:rPr lang="en" sz="3400" b="1" i="1">
                <a:solidFill>
                  <a:schemeClr val="dk2"/>
                </a:solidFill>
              </a:rPr>
              <a:t>How did those influences shape political and revolutionary thought in the colonies?</a:t>
            </a:r>
          </a:p>
          <a:p>
            <a:pPr lvl="0">
              <a:spcBef>
                <a:spcPts val="0"/>
              </a:spcBef>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On-screen Show (16:9)</PresentationFormat>
  <Paragraphs>61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 Light</vt:lpstr>
      <vt:lpstr>PowerPoint Presentation</vt:lpstr>
      <vt:lpstr>Founding Ideals and Democratic Influences</vt:lpstr>
      <vt:lpstr>The Declaration of Independence - Founding Ideals</vt:lpstr>
      <vt:lpstr>E R L O D</vt:lpstr>
      <vt:lpstr> E R L O D</vt:lpstr>
      <vt:lpstr>E R L O D</vt:lpstr>
      <vt:lpstr>E R L O D</vt:lpstr>
      <vt:lpstr>E R L O D</vt:lpstr>
      <vt:lpstr>Focus Question:  From where did the American colonies draw their democratic influences?  How did those influences shape political and revolutionary thought in the colonies? </vt:lpstr>
      <vt:lpstr>Ancient Greece and Rome</vt:lpstr>
      <vt:lpstr>Ancient Greece and Rome</vt:lpstr>
      <vt:lpstr>II. Enlightenment Philosophy</vt:lpstr>
      <vt:lpstr>II. Enlightenment Philosophy</vt:lpstr>
      <vt:lpstr>III. British History</vt:lpstr>
      <vt:lpstr>III. British History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Tickler, Brian - Mission Viejo High School</dc:creator>
  <cp:lastModifiedBy>Tickler, Brian - Mission Viejo High School</cp:lastModifiedBy>
  <cp:revision>1</cp:revision>
  <dcterms:modified xsi:type="dcterms:W3CDTF">2017-09-05T19:51:45Z</dcterms:modified>
</cp:coreProperties>
</file>