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Slab" panose="020B0604020202020204" charset="0"/>
      <p:regular r:id="rId14"/>
      <p:bold r:id="rId15"/>
    </p:embeddedFont>
    <p:embeddedFont>
      <p:font typeface="Open Sans"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04564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Read the response to the question:</a:t>
            </a:r>
          </a:p>
          <a:p>
            <a:pPr lvl="0" rtl="0">
              <a:lnSpc>
                <a:spcPct val="200000"/>
              </a:lnSpc>
              <a:spcBef>
                <a:spcPts val="0"/>
              </a:spcBef>
              <a:buNone/>
            </a:pPr>
            <a:r>
              <a:rPr lang="en">
                <a:latin typeface="Times New Roman"/>
                <a:ea typeface="Times New Roman"/>
                <a:cs typeface="Times New Roman"/>
                <a:sym typeface="Times New Roman"/>
              </a:rPr>
              <a:t>From the earliest stages of humanity, people and civilizations have often explored the many ways in which to better improve quality of life and ease.  Between the Tigris and Euphrates Rivers, after the formation of major cities in the 3500s, humans stumbled upon a technological advancement.  Clay.  With waterproof properties, clay became a valuable resource.   Clay was used to make the earliest forms of pottery capable of hold water and other items.  In time, society graduated from storing items in baskets and woven materials to storing these items in more reliable ceramic vessels. After the invention of the potter’s wheel in the early 3000s, people were able to create more efficient vessels for storage.  A more efficient design would consist of a wider base and a relatively tall form.  Also rather than make pottery to store food and other materials, pottery graduated into a form of art.  This helped build a society that became engaged in more leisurely activities.  As a side note, modern society defines an advanced society as one that is engaged scholastically, architecturally, and artistically.  Pottery, by definition, helped advance Mesopotamian Society.  Although clay and pottery may have been the highest technology in ancient times, ceramics continues to influence and shape society today. </a:t>
            </a:r>
          </a:p>
          <a:p>
            <a:pPr lvl="0" rtl="0">
              <a:lnSpc>
                <a:spcPct val="200000"/>
              </a:lnSpc>
              <a:spcBef>
                <a:spcPts val="0"/>
              </a:spcBef>
              <a:buNone/>
            </a:pPr>
            <a:r>
              <a:rPr lang="en">
                <a:latin typeface="Times New Roman"/>
                <a:ea typeface="Times New Roman"/>
                <a:cs typeface="Times New Roman"/>
                <a:sym typeface="Times New Roman"/>
              </a:rPr>
              <a:t>        	 </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Walk through how pottery is made.  </a:t>
            </a:r>
          </a:p>
          <a:p>
            <a:pPr marL="457200" lvl="0" indent="-228600" rtl="0">
              <a:spcBef>
                <a:spcPts val="0"/>
              </a:spcBef>
              <a:buAutoNum type="arabicParenR"/>
            </a:pPr>
            <a:r>
              <a:rPr lang="en"/>
              <a:t>Collect clay of the same type (i.e. white brown and grey)</a:t>
            </a:r>
          </a:p>
          <a:p>
            <a:pPr marL="457200" lvl="0" indent="-228600" rtl="0">
              <a:spcBef>
                <a:spcPts val="0"/>
              </a:spcBef>
              <a:buAutoNum type="arabicParenR"/>
            </a:pPr>
            <a:r>
              <a:rPr lang="en"/>
              <a:t>Wedge clay (like kneading dough) to get out air bubbles</a:t>
            </a:r>
          </a:p>
          <a:p>
            <a:pPr marL="457200" lvl="0" indent="-228600" rtl="0">
              <a:spcBef>
                <a:spcPts val="0"/>
              </a:spcBef>
              <a:buAutoNum type="arabicParenR"/>
            </a:pPr>
            <a:r>
              <a:rPr lang="en"/>
              <a:t>Center the clay on the wheel, while someone else turn the wheel (a slave most likely)</a:t>
            </a:r>
          </a:p>
          <a:p>
            <a:pPr marL="457200" lvl="0" indent="-228600" rtl="0">
              <a:spcBef>
                <a:spcPts val="0"/>
              </a:spcBef>
              <a:buAutoNum type="arabicParenR"/>
            </a:pPr>
            <a:r>
              <a:rPr lang="en"/>
              <a:t>Let the clay dry in the open air, because if you try to fire the clay right away the water inside the clay will turn to steam and explode</a:t>
            </a:r>
          </a:p>
          <a:p>
            <a:pPr marL="457200" lvl="0" indent="-228600" rtl="0">
              <a:spcBef>
                <a:spcPts val="0"/>
              </a:spcBef>
              <a:buAutoNum type="arabicParenR"/>
            </a:pPr>
            <a:r>
              <a:rPr lang="en"/>
              <a:t>Fire the clay (fire powered) {click}</a:t>
            </a: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First Picture: Drinking wine from vats</a:t>
            </a:r>
          </a:p>
          <a:p>
            <a:pPr lvl="0">
              <a:spcBef>
                <a:spcPts val="0"/>
              </a:spcBef>
              <a:buNone/>
            </a:pPr>
            <a:r>
              <a:rPr lang="en"/>
              <a:t>Second Picture: Evidence of Mass Production</a:t>
            </a:r>
          </a:p>
          <a:p>
            <a:pPr lvl="0" rtl="0">
              <a:spcBef>
                <a:spcPts val="0"/>
              </a:spcBef>
              <a:buNone/>
            </a:pPr>
            <a:r>
              <a:rPr lang="en"/>
              <a:t>Third Picture: jars of oil being carried by slaves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First pic: khabur Ware (from Khabur river)</a:t>
            </a:r>
          </a:p>
          <a:p>
            <a:pPr lvl="0">
              <a:spcBef>
                <a:spcPts val="0"/>
              </a:spcBef>
              <a:buNone/>
            </a:pPr>
            <a:r>
              <a:rPr lang="en"/>
              <a:t>Second pic: Scarlet Ware (from a temple dedicated to the moon god Sin.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Ceramics in Ancient Mesopotamia</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Jacob Perisho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60950" y="1555549"/>
            <a:ext cx="8222100" cy="2485800"/>
          </a:xfrm>
          <a:prstGeom prst="rect">
            <a:avLst/>
          </a:prstGeom>
        </p:spPr>
        <p:txBody>
          <a:bodyPr lIns="91425" tIns="91425" rIns="91425" bIns="91425" anchor="b" anchorCtr="0">
            <a:noAutofit/>
          </a:bodyPr>
          <a:lstStyle/>
          <a:p>
            <a:pPr lvl="0" algn="l" rtl="0">
              <a:lnSpc>
                <a:spcPct val="200000"/>
              </a:lnSpc>
              <a:spcBef>
                <a:spcPts val="0"/>
              </a:spcBef>
              <a:buNone/>
            </a:pPr>
            <a:endParaRPr sz="1200">
              <a:solidFill>
                <a:srgbClr val="000000"/>
              </a:solidFill>
              <a:latin typeface="Times New Roman"/>
              <a:ea typeface="Times New Roman"/>
              <a:cs typeface="Times New Roman"/>
              <a:sym typeface="Times New Roman"/>
            </a:endParaRPr>
          </a:p>
          <a:p>
            <a:pPr lvl="0" algn="l" rtl="0">
              <a:lnSpc>
                <a:spcPct val="200000"/>
              </a:lnSpc>
              <a:spcBef>
                <a:spcPts val="0"/>
              </a:spcBef>
              <a:buNone/>
            </a:pPr>
            <a:endParaRPr sz="1200">
              <a:solidFill>
                <a:srgbClr val="000000"/>
              </a:solidFill>
              <a:latin typeface="Times New Roman"/>
              <a:ea typeface="Times New Roman"/>
              <a:cs typeface="Times New Roman"/>
              <a:sym typeface="Times New Roman"/>
            </a:endParaRPr>
          </a:p>
          <a:p>
            <a:pPr lvl="0" algn="l" rtl="0">
              <a:lnSpc>
                <a:spcPct val="200000"/>
              </a:lnSpc>
              <a:spcBef>
                <a:spcPts val="0"/>
              </a:spcBef>
              <a:buNone/>
            </a:pPr>
            <a:r>
              <a:rPr lang="en" sz="1200">
                <a:solidFill>
                  <a:srgbClr val="000000"/>
                </a:solidFill>
                <a:latin typeface="Times New Roman"/>
                <a:ea typeface="Times New Roman"/>
                <a:cs typeface="Times New Roman"/>
                <a:sym typeface="Times New Roman"/>
              </a:rPr>
              <a:t>        	 My project consist of the production of two ceramic bowls that modeled the style and type of pottery that would have been produced in the Ancient Mesopotamian Era.  In addition to my two bowls I will present a slideshow illustrating some of the few throwing techniques and the uses of these ceramic vessels.  Through my creating of these bowls I have experienced and learned the amount of detail and patience required to create such fine works of art.  In addition to the struggle experienced while making by bowls, I must also factor in the fact that all wheels, for throwing, were man powered.  Not only does it require incredible detail, it also draws from physical strength.  In conclusion, ceramics in the Mesopotamian Era, as well as now, provided and continue to provide a continual source of information, artistic inspiration, and a way to preserve goods.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87900" y="429425"/>
            <a:ext cx="8368200" cy="686100"/>
          </a:xfrm>
          <a:prstGeom prst="rect">
            <a:avLst/>
          </a:prstGeom>
        </p:spPr>
        <p:txBody>
          <a:bodyPr lIns="91425" tIns="91425" rIns="91425" bIns="91425" anchor="b" anchorCtr="0">
            <a:noAutofit/>
          </a:bodyPr>
          <a:lstStyle/>
          <a:p>
            <a:pPr lvl="0">
              <a:spcBef>
                <a:spcPts val="0"/>
              </a:spcBef>
              <a:buNone/>
            </a:pPr>
            <a:r>
              <a:rPr lang="en"/>
              <a:t>Bibliography  </a:t>
            </a:r>
          </a:p>
        </p:txBody>
      </p:sp>
      <p:sp>
        <p:nvSpPr>
          <p:cNvPr id="154" name="Shape 15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0" lvl="0" indent="0">
              <a:spcBef>
                <a:spcPts val="0"/>
              </a:spcBef>
              <a:buNone/>
            </a:pPr>
            <a:r>
              <a:rPr lang="en" sz="1050">
                <a:solidFill>
                  <a:srgbClr val="000000"/>
                </a:solidFill>
                <a:latin typeface="Arial"/>
                <a:ea typeface="Arial"/>
                <a:cs typeface="Arial"/>
                <a:sym typeface="Arial"/>
              </a:rPr>
              <a:t>Bhugra, Ankita. "Ancient Mesopotamia Pottery." </a:t>
            </a:r>
            <a:r>
              <a:rPr lang="en" sz="1050" i="1">
                <a:solidFill>
                  <a:srgbClr val="000000"/>
                </a:solidFill>
                <a:latin typeface="Arial"/>
                <a:ea typeface="Arial"/>
                <a:cs typeface="Arial"/>
                <a:sym typeface="Arial"/>
              </a:rPr>
              <a:t>Ancient Mesopotamia Pottery,rock,potters Wheel,Pinch Potting, Slab Building</a:t>
            </a:r>
            <a:r>
              <a:rPr lang="en" sz="1050">
                <a:solidFill>
                  <a:srgbClr val="000000"/>
                </a:solidFill>
                <a:latin typeface="Arial"/>
                <a:ea typeface="Arial"/>
                <a:cs typeface="Arial"/>
                <a:sym typeface="Arial"/>
              </a:rPr>
              <a:t>. Thulasi      K.Raj, Jan. 2017. Web. 02 June 2017.</a:t>
            </a:r>
          </a:p>
          <a:p>
            <a:pPr lvl="0">
              <a:spcBef>
                <a:spcPts val="0"/>
              </a:spcBef>
              <a:buNone/>
            </a:pPr>
            <a:r>
              <a:rPr lang="en" sz="1050">
                <a:solidFill>
                  <a:srgbClr val="000000"/>
                </a:solidFill>
                <a:latin typeface="Arial"/>
                <a:ea typeface="Arial"/>
                <a:cs typeface="Arial"/>
                <a:sym typeface="Arial"/>
              </a:rPr>
              <a:t>Boundless. "Ceramics in Mesopotamia - Boundless Open Textbook." </a:t>
            </a:r>
            <a:r>
              <a:rPr lang="en" sz="1050" i="1">
                <a:solidFill>
                  <a:srgbClr val="000000"/>
                </a:solidFill>
                <a:latin typeface="Arial"/>
                <a:ea typeface="Arial"/>
                <a:cs typeface="Arial"/>
                <a:sym typeface="Arial"/>
              </a:rPr>
              <a:t>Boundless</a:t>
            </a:r>
            <a:r>
              <a:rPr lang="en" sz="1050">
                <a:solidFill>
                  <a:srgbClr val="000000"/>
                </a:solidFill>
                <a:latin typeface="Arial"/>
                <a:ea typeface="Arial"/>
                <a:cs typeface="Arial"/>
                <a:sym typeface="Arial"/>
              </a:rPr>
              <a:t>. Boundless, 17 Mar. 2017. Web. 02 June 2017.</a:t>
            </a:r>
          </a:p>
          <a:p>
            <a:pPr lvl="0">
              <a:spcBef>
                <a:spcPts val="0"/>
              </a:spcBef>
              <a:buNone/>
            </a:pPr>
            <a:r>
              <a:rPr lang="en" sz="1050">
                <a:solidFill>
                  <a:srgbClr val="000000"/>
                </a:solidFill>
                <a:latin typeface="Arial"/>
                <a:ea typeface="Arial"/>
                <a:cs typeface="Arial"/>
                <a:sym typeface="Arial"/>
              </a:rPr>
              <a:t>M., Lydia. "Lydia M: Mesopotamia Pottery." </a:t>
            </a:r>
            <a:r>
              <a:rPr lang="en" sz="1050" i="1">
                <a:solidFill>
                  <a:srgbClr val="000000"/>
                </a:solidFill>
                <a:latin typeface="Arial"/>
                <a:ea typeface="Arial"/>
                <a:cs typeface="Arial"/>
                <a:sym typeface="Arial"/>
              </a:rPr>
              <a:t>Google Arts &amp; Culture</a:t>
            </a:r>
            <a:r>
              <a:rPr lang="en" sz="1050">
                <a:solidFill>
                  <a:srgbClr val="000000"/>
                </a:solidFill>
                <a:latin typeface="Arial"/>
                <a:ea typeface="Arial"/>
                <a:cs typeface="Arial"/>
                <a:sym typeface="Arial"/>
              </a:rPr>
              <a:t>. Google, n.d. Web. 02 June 2017.</a:t>
            </a:r>
          </a:p>
          <a:p>
            <a:pPr lvl="0">
              <a:spcBef>
                <a:spcPts val="0"/>
              </a:spcBef>
              <a:buNone/>
            </a:pPr>
            <a:r>
              <a:rPr lang="en" sz="1050">
                <a:solidFill>
                  <a:srgbClr val="000000"/>
                </a:solidFill>
                <a:latin typeface="Arial"/>
                <a:ea typeface="Arial"/>
                <a:cs typeface="Arial"/>
                <a:sym typeface="Arial"/>
              </a:rPr>
              <a:t>"Mesopotamian Pottery." </a:t>
            </a:r>
            <a:r>
              <a:rPr lang="en" sz="1050" i="1">
                <a:solidFill>
                  <a:srgbClr val="000000"/>
                </a:solidFill>
                <a:latin typeface="Arial"/>
                <a:ea typeface="Arial"/>
                <a:cs typeface="Arial"/>
                <a:sym typeface="Arial"/>
              </a:rPr>
              <a:t>British Museum</a:t>
            </a:r>
            <a:r>
              <a:rPr lang="en" sz="1050">
                <a:solidFill>
                  <a:srgbClr val="000000"/>
                </a:solidFill>
                <a:latin typeface="Arial"/>
                <a:ea typeface="Arial"/>
                <a:cs typeface="Arial"/>
                <a:sym typeface="Arial"/>
              </a:rPr>
              <a:t>. The British Museum, 12 Jan. 2017. Web. 03 June 2017.</a:t>
            </a:r>
          </a:p>
          <a:p>
            <a:pPr lvl="0">
              <a:spcBef>
                <a:spcPts val="0"/>
              </a:spcBef>
              <a:buNone/>
            </a:pPr>
            <a:r>
              <a:rPr lang="en" sz="1050">
                <a:solidFill>
                  <a:srgbClr val="000000"/>
                </a:solidFill>
                <a:latin typeface="Arial"/>
                <a:ea typeface="Arial"/>
                <a:cs typeface="Arial"/>
                <a:sym typeface="Arial"/>
              </a:rPr>
              <a:t>Potts, D.T. "Mesopotamian Civilization." </a:t>
            </a:r>
            <a:r>
              <a:rPr lang="en" sz="1050" i="1">
                <a:solidFill>
                  <a:srgbClr val="000000"/>
                </a:solidFill>
                <a:latin typeface="Arial"/>
                <a:ea typeface="Arial"/>
                <a:cs typeface="Arial"/>
                <a:sym typeface="Arial"/>
              </a:rPr>
              <a:t>Google Books</a:t>
            </a:r>
            <a:r>
              <a:rPr lang="en" sz="1050">
                <a:solidFill>
                  <a:srgbClr val="000000"/>
                </a:solidFill>
                <a:latin typeface="Arial"/>
                <a:ea typeface="Arial"/>
                <a:cs typeface="Arial"/>
                <a:sym typeface="Arial"/>
              </a:rPr>
              <a:t>. Cornell University Press, 1997. Web. 02 June 2017.</a:t>
            </a:r>
          </a:p>
          <a:p>
            <a:pPr lvl="0">
              <a:spcBef>
                <a:spcPts val="0"/>
              </a:spcBef>
              <a:buNone/>
            </a:pPr>
            <a:r>
              <a:rPr lang="en" sz="1050">
                <a:solidFill>
                  <a:srgbClr val="000000"/>
                </a:solidFill>
                <a:latin typeface="Arial"/>
                <a:ea typeface="Arial"/>
                <a:cs typeface="Arial"/>
                <a:sym typeface="Arial"/>
              </a:rPr>
              <a:t>Shneiderman, Dee. "Tools Made by People in Ancient Mesopotamia." </a:t>
            </a:r>
            <a:r>
              <a:rPr lang="en" sz="1050" i="1">
                <a:solidFill>
                  <a:srgbClr val="000000"/>
                </a:solidFill>
                <a:latin typeface="Arial"/>
                <a:ea typeface="Arial"/>
                <a:cs typeface="Arial"/>
                <a:sym typeface="Arial"/>
              </a:rPr>
              <a:t>Sciencing</a:t>
            </a:r>
            <a:r>
              <a:rPr lang="en" sz="1050">
                <a:solidFill>
                  <a:srgbClr val="000000"/>
                </a:solidFill>
                <a:latin typeface="Arial"/>
                <a:ea typeface="Arial"/>
                <a:cs typeface="Arial"/>
                <a:sym typeface="Arial"/>
              </a:rPr>
              <a:t>. Leaf Group, 25 Apr. 2017. Web. 03 June 2017.</a:t>
            </a:r>
          </a:p>
          <a:p>
            <a:pPr lvl="0">
              <a:spcBef>
                <a:spcPts val="0"/>
              </a:spcBef>
              <a:buNone/>
            </a:pPr>
            <a:r>
              <a:rPr lang="en" sz="1050" i="1">
                <a:solidFill>
                  <a:srgbClr val="000000"/>
                </a:solidFill>
                <a:latin typeface="Arial"/>
                <a:ea typeface="Arial"/>
                <a:cs typeface="Arial"/>
                <a:sym typeface="Arial"/>
              </a:rPr>
              <a:t>Smithsonian</a:t>
            </a:r>
            <a:r>
              <a:rPr lang="en" sz="1050">
                <a:solidFill>
                  <a:srgbClr val="000000"/>
                </a:solidFill>
                <a:latin typeface="Arial"/>
                <a:ea typeface="Arial"/>
                <a:cs typeface="Arial"/>
                <a:sym typeface="Arial"/>
              </a:rPr>
              <a:t>. Ed. Smithsonian. Smithsonian, n.d. Web. 2 June 2017.</a:t>
            </a:r>
          </a:p>
          <a:p>
            <a:pPr lvl="0">
              <a:spcBef>
                <a:spcPts val="0"/>
              </a:spcBef>
              <a:buNone/>
            </a:pPr>
            <a:endParaRPr sz="105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a:spcBef>
                <a:spcPts val="0"/>
              </a:spcBef>
              <a:buNone/>
            </a:pPr>
            <a:r>
              <a:rPr lang="en"/>
              <a:t>Background &amp; Introduction</a:t>
            </a:r>
          </a:p>
        </p:txBody>
      </p:sp>
      <p:sp>
        <p:nvSpPr>
          <p:cNvPr id="70" name="Shape 70"/>
          <p:cNvSpPr txBox="1">
            <a:spLocks noGrp="1"/>
          </p:cNvSpPr>
          <p:nvPr>
            <p:ph type="subTitle" idx="1"/>
          </p:nvPr>
        </p:nvSpPr>
        <p:spPr>
          <a:xfrm>
            <a:off x="265500" y="1506300"/>
            <a:ext cx="4045200" cy="3411900"/>
          </a:xfrm>
          <a:prstGeom prst="rect">
            <a:avLst/>
          </a:prstGeom>
        </p:spPr>
        <p:txBody>
          <a:bodyPr lIns="91425" tIns="91425" rIns="91425" bIns="91425" anchor="t" anchorCtr="0">
            <a:noAutofit/>
          </a:bodyPr>
          <a:lstStyle/>
          <a:p>
            <a:pPr marL="457200" lvl="0" indent="-304800" algn="l" rtl="0">
              <a:spcBef>
                <a:spcPts val="0"/>
              </a:spcBef>
              <a:buSzPct val="100000"/>
              <a:buFont typeface="Open Sans"/>
              <a:buChar char="❖"/>
            </a:pPr>
            <a:r>
              <a:rPr lang="en" sz="1200">
                <a:latin typeface="Open Sans"/>
                <a:ea typeface="Open Sans"/>
                <a:cs typeface="Open Sans"/>
                <a:sym typeface="Open Sans"/>
              </a:rPr>
              <a:t>In what ways did Mesopotamians utilize ceramics and pottery to advance their civilization? </a:t>
            </a:r>
          </a:p>
          <a:p>
            <a:pPr marL="914400" lvl="1" indent="-304800" algn="l" rtl="0">
              <a:spcBef>
                <a:spcPts val="0"/>
              </a:spcBef>
              <a:buSzPct val="100000"/>
              <a:buFont typeface="Open Sans"/>
              <a:buChar char="➢"/>
            </a:pPr>
            <a:r>
              <a:rPr lang="en" sz="1200">
                <a:latin typeface="Open Sans"/>
                <a:ea typeface="Open Sans"/>
                <a:cs typeface="Open Sans"/>
                <a:sym typeface="Open Sans"/>
              </a:rPr>
              <a:t>Compare various forms of ceramics and pottery. </a:t>
            </a:r>
          </a:p>
          <a:p>
            <a:pPr lvl="0" algn="l" rtl="0">
              <a:spcBef>
                <a:spcPts val="0"/>
              </a:spcBef>
              <a:buNone/>
            </a:pPr>
            <a:endParaRPr sz="1200"/>
          </a:p>
          <a:p>
            <a:pPr lvl="0" algn="l" rtl="0">
              <a:spcBef>
                <a:spcPts val="0"/>
              </a:spcBef>
              <a:buNone/>
            </a:pPr>
            <a:endParaRPr sz="1200"/>
          </a:p>
        </p:txBody>
      </p:sp>
      <p:pic>
        <p:nvPicPr>
          <p:cNvPr id="71" name="Shape 71" descr="ancient-mesopotamia-pottery"/>
          <p:cNvPicPr preferRelativeResize="0"/>
          <p:nvPr/>
        </p:nvPicPr>
        <p:blipFill>
          <a:blip r:embed="rId3">
            <a:alphaModFix/>
          </a:blip>
          <a:stretch>
            <a:fillRect/>
          </a:stretch>
        </p:blipFill>
        <p:spPr>
          <a:xfrm>
            <a:off x="4217500" y="173250"/>
            <a:ext cx="2869825" cy="2138024"/>
          </a:xfrm>
          <a:prstGeom prst="rect">
            <a:avLst/>
          </a:prstGeom>
          <a:noFill/>
          <a:ln>
            <a:noFill/>
          </a:ln>
        </p:spPr>
      </p:pic>
      <p:pic>
        <p:nvPicPr>
          <p:cNvPr id="72" name="Shape 72" descr="This ancient Mesopotamian pottery vessel was most likely used to pour water." title="This ancient Mesopotamian pottery vessel was most likely used to pour water."/>
          <p:cNvPicPr preferRelativeResize="0"/>
          <p:nvPr/>
        </p:nvPicPr>
        <p:blipFill>
          <a:blip r:embed="rId4">
            <a:alphaModFix/>
          </a:blip>
          <a:stretch>
            <a:fillRect/>
          </a:stretch>
        </p:blipFill>
        <p:spPr>
          <a:xfrm>
            <a:off x="2617548" y="2663103"/>
            <a:ext cx="1898500" cy="2073601"/>
          </a:xfrm>
          <a:prstGeom prst="rect">
            <a:avLst/>
          </a:prstGeom>
          <a:noFill/>
          <a:ln>
            <a:noFill/>
          </a:ln>
        </p:spPr>
      </p:pic>
      <p:pic>
        <p:nvPicPr>
          <p:cNvPr id="73" name="Shape 73"/>
          <p:cNvPicPr preferRelativeResize="0"/>
          <p:nvPr/>
        </p:nvPicPr>
        <p:blipFill>
          <a:blip r:embed="rId5">
            <a:alphaModFix/>
          </a:blip>
          <a:stretch>
            <a:fillRect/>
          </a:stretch>
        </p:blipFill>
        <p:spPr>
          <a:xfrm>
            <a:off x="5877316" y="2841875"/>
            <a:ext cx="3204534" cy="2138025"/>
          </a:xfrm>
          <a:prstGeom prst="rect">
            <a:avLst/>
          </a:prstGeom>
          <a:noFill/>
          <a:ln>
            <a:noFill/>
          </a:ln>
        </p:spPr>
      </p:pic>
      <p:pic>
        <p:nvPicPr>
          <p:cNvPr id="74" name="Shape 74"/>
          <p:cNvPicPr preferRelativeResize="0"/>
          <p:nvPr/>
        </p:nvPicPr>
        <p:blipFill>
          <a:blip r:embed="rId6">
            <a:alphaModFix/>
          </a:blip>
          <a:stretch>
            <a:fillRect/>
          </a:stretch>
        </p:blipFill>
        <p:spPr>
          <a:xfrm>
            <a:off x="351475" y="2549850"/>
            <a:ext cx="2118249" cy="2559999"/>
          </a:xfrm>
          <a:prstGeom prst="rect">
            <a:avLst/>
          </a:prstGeom>
          <a:noFill/>
          <a:ln>
            <a:noFill/>
          </a:ln>
        </p:spPr>
      </p:pic>
      <p:pic>
        <p:nvPicPr>
          <p:cNvPr id="75" name="Shape 75"/>
          <p:cNvPicPr preferRelativeResize="0"/>
          <p:nvPr/>
        </p:nvPicPr>
        <p:blipFill>
          <a:blip r:embed="rId7">
            <a:alphaModFix/>
          </a:blip>
          <a:stretch>
            <a:fillRect/>
          </a:stretch>
        </p:blipFill>
        <p:spPr>
          <a:xfrm>
            <a:off x="4310687" y="1967709"/>
            <a:ext cx="3478324" cy="1836990"/>
          </a:xfrm>
          <a:prstGeom prst="rect">
            <a:avLst/>
          </a:prstGeom>
          <a:noFill/>
          <a:ln>
            <a:noFill/>
          </a:ln>
        </p:spPr>
      </p:pic>
      <p:pic>
        <p:nvPicPr>
          <p:cNvPr id="76" name="Shape 76"/>
          <p:cNvPicPr preferRelativeResize="0"/>
          <p:nvPr/>
        </p:nvPicPr>
        <p:blipFill>
          <a:blip r:embed="rId8">
            <a:alphaModFix/>
          </a:blip>
          <a:stretch>
            <a:fillRect/>
          </a:stretch>
        </p:blipFill>
        <p:spPr>
          <a:xfrm>
            <a:off x="7257150" y="119049"/>
            <a:ext cx="1741125" cy="2394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rtl="0">
              <a:spcBef>
                <a:spcPts val="0"/>
              </a:spcBef>
              <a:buNone/>
            </a:pPr>
            <a:r>
              <a:rPr lang="en"/>
              <a:t>How?</a:t>
            </a:r>
          </a:p>
        </p:txBody>
      </p:sp>
      <p:sp>
        <p:nvSpPr>
          <p:cNvPr id="82" name="Shape 82"/>
          <p:cNvSpPr txBox="1">
            <a:spLocks noGrp="1"/>
          </p:cNvSpPr>
          <p:nvPr>
            <p:ph type="subTitle" idx="1"/>
          </p:nvPr>
        </p:nvSpPr>
        <p:spPr>
          <a:xfrm>
            <a:off x="172175" y="748175"/>
            <a:ext cx="4045200" cy="3411900"/>
          </a:xfrm>
          <a:prstGeom prst="rect">
            <a:avLst/>
          </a:prstGeom>
        </p:spPr>
        <p:txBody>
          <a:bodyPr lIns="91425" tIns="91425" rIns="91425" bIns="91425" anchor="t" anchorCtr="0">
            <a:noAutofit/>
          </a:bodyPr>
          <a:lstStyle/>
          <a:p>
            <a:pPr marL="457200" lvl="0" indent="-317500" algn="l" rtl="0">
              <a:spcBef>
                <a:spcPts val="0"/>
              </a:spcBef>
              <a:buSzPct val="100000"/>
              <a:buFont typeface="Open Sans"/>
              <a:buChar char="❖"/>
            </a:pPr>
            <a:r>
              <a:rPr lang="en" sz="1400">
                <a:latin typeface="Open Sans"/>
                <a:ea typeface="Open Sans"/>
                <a:cs typeface="Open Sans"/>
                <a:sym typeface="Open Sans"/>
              </a:rPr>
              <a:t>Large amounts of clay were formed in Mesopotamian region due to river flooding</a:t>
            </a:r>
          </a:p>
          <a:p>
            <a:pPr marL="457200" lvl="0" indent="-317500" algn="l" rtl="0">
              <a:spcBef>
                <a:spcPts val="0"/>
              </a:spcBef>
              <a:buSzPct val="100000"/>
              <a:buFont typeface="Open Sans"/>
              <a:buChar char="❖"/>
            </a:pPr>
            <a:r>
              <a:rPr lang="en" sz="1400">
                <a:latin typeface="Open Sans"/>
                <a:ea typeface="Open Sans"/>
                <a:cs typeface="Open Sans"/>
                <a:sym typeface="Open Sans"/>
              </a:rPr>
              <a:t>Then, form the vessel</a:t>
            </a:r>
          </a:p>
          <a:p>
            <a:pPr marL="457200" lvl="0" indent="-317500" algn="l" rtl="0">
              <a:spcBef>
                <a:spcPts val="0"/>
              </a:spcBef>
              <a:buSzPct val="100000"/>
              <a:buFont typeface="Open Sans"/>
              <a:buChar char="❖"/>
            </a:pPr>
            <a:r>
              <a:rPr lang="en" sz="1400">
                <a:latin typeface="Open Sans"/>
                <a:ea typeface="Open Sans"/>
                <a:cs typeface="Open Sans"/>
                <a:sym typeface="Open Sans"/>
              </a:rPr>
              <a:t>Let it dry, then…</a:t>
            </a:r>
          </a:p>
          <a:p>
            <a:pPr marL="914400" lvl="1" indent="-317500" algn="l" rtl="0">
              <a:spcBef>
                <a:spcPts val="0"/>
              </a:spcBef>
              <a:buSzPct val="100000"/>
              <a:buFont typeface="Open Sans"/>
              <a:buChar char="➢"/>
            </a:pPr>
            <a:r>
              <a:rPr lang="en" sz="1400">
                <a:latin typeface="Open Sans"/>
                <a:ea typeface="Open Sans"/>
                <a:cs typeface="Open Sans"/>
                <a:sym typeface="Open Sans"/>
              </a:rPr>
              <a:t>Put it in a kiln (usually stone rooms that were heated by large fires)</a:t>
            </a:r>
          </a:p>
          <a:p>
            <a:pPr lvl="0" algn="l" rtl="0">
              <a:spcBef>
                <a:spcPts val="0"/>
              </a:spcBef>
              <a:buNone/>
            </a:pPr>
            <a:endParaRPr sz="1400">
              <a:latin typeface="Open Sans"/>
              <a:ea typeface="Open Sans"/>
              <a:cs typeface="Open Sans"/>
              <a:sym typeface="Open Sans"/>
            </a:endParaRPr>
          </a:p>
        </p:txBody>
      </p:sp>
      <p:pic>
        <p:nvPicPr>
          <p:cNvPr id="83" name="Shape 83"/>
          <p:cNvPicPr preferRelativeResize="0"/>
          <p:nvPr/>
        </p:nvPicPr>
        <p:blipFill>
          <a:blip r:embed="rId3">
            <a:alphaModFix/>
          </a:blip>
          <a:stretch>
            <a:fillRect/>
          </a:stretch>
        </p:blipFill>
        <p:spPr>
          <a:xfrm>
            <a:off x="433163" y="2453492"/>
            <a:ext cx="3709874" cy="2491732"/>
          </a:xfrm>
          <a:prstGeom prst="rect">
            <a:avLst/>
          </a:prstGeom>
          <a:noFill/>
          <a:ln>
            <a:noFill/>
          </a:ln>
        </p:spPr>
      </p:pic>
      <p:pic>
        <p:nvPicPr>
          <p:cNvPr id="84" name="Shape 84"/>
          <p:cNvPicPr preferRelativeResize="0"/>
          <p:nvPr/>
        </p:nvPicPr>
        <p:blipFill>
          <a:blip r:embed="rId4">
            <a:alphaModFix/>
          </a:blip>
          <a:stretch>
            <a:fillRect/>
          </a:stretch>
        </p:blipFill>
        <p:spPr>
          <a:xfrm>
            <a:off x="4439750" y="3373149"/>
            <a:ext cx="4476750" cy="1572075"/>
          </a:xfrm>
          <a:prstGeom prst="rect">
            <a:avLst/>
          </a:prstGeom>
          <a:noFill/>
          <a:ln>
            <a:noFill/>
          </a:ln>
        </p:spPr>
      </p:pic>
      <p:pic>
        <p:nvPicPr>
          <p:cNvPr id="85" name="Shape 85"/>
          <p:cNvPicPr preferRelativeResize="0"/>
          <p:nvPr/>
        </p:nvPicPr>
        <p:blipFill>
          <a:blip r:embed="rId5">
            <a:alphaModFix/>
          </a:blip>
          <a:stretch>
            <a:fillRect/>
          </a:stretch>
        </p:blipFill>
        <p:spPr>
          <a:xfrm>
            <a:off x="4749350" y="139950"/>
            <a:ext cx="3951450" cy="3079099"/>
          </a:xfrm>
          <a:prstGeom prst="rect">
            <a:avLst/>
          </a:prstGeom>
          <a:noFill/>
          <a:ln>
            <a:noFill/>
          </a:ln>
        </p:spPr>
      </p:pic>
      <p:pic>
        <p:nvPicPr>
          <p:cNvPr id="86" name="Shape 86"/>
          <p:cNvPicPr preferRelativeResize="0"/>
          <p:nvPr/>
        </p:nvPicPr>
        <p:blipFill>
          <a:blip r:embed="rId6">
            <a:alphaModFix/>
          </a:blip>
          <a:stretch>
            <a:fillRect/>
          </a:stretch>
        </p:blipFill>
        <p:spPr>
          <a:xfrm>
            <a:off x="4310700" y="380851"/>
            <a:ext cx="4476750" cy="4154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86"/>
                                        </p:tgtEl>
                                      </p:cBhvr>
                                    </p:animEffect>
                                    <p:set>
                                      <p:cBhvr>
                                        <p:cTn id="12" dur="1" fill="hold">
                                          <p:stCondLst>
                                            <p:cond delay="100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rtl="0">
              <a:spcBef>
                <a:spcPts val="0"/>
              </a:spcBef>
              <a:buNone/>
            </a:pPr>
            <a:r>
              <a:rPr lang="en"/>
              <a:t>Why?</a:t>
            </a:r>
          </a:p>
        </p:txBody>
      </p:sp>
      <p:sp>
        <p:nvSpPr>
          <p:cNvPr id="92" name="Shape 92"/>
          <p:cNvSpPr txBox="1">
            <a:spLocks noGrp="1"/>
          </p:cNvSpPr>
          <p:nvPr>
            <p:ph type="subTitle" idx="1"/>
          </p:nvPr>
        </p:nvSpPr>
        <p:spPr>
          <a:xfrm>
            <a:off x="172175" y="748175"/>
            <a:ext cx="4045200" cy="3411900"/>
          </a:xfrm>
          <a:prstGeom prst="rect">
            <a:avLst/>
          </a:prstGeom>
        </p:spPr>
        <p:txBody>
          <a:bodyPr lIns="91425" tIns="91425" rIns="91425" bIns="91425" anchor="t" anchorCtr="0">
            <a:noAutofit/>
          </a:bodyPr>
          <a:lstStyle/>
          <a:p>
            <a:pPr marL="457200" marR="0" lvl="0" indent="-317500" algn="l" rtl="0">
              <a:lnSpc>
                <a:spcPct val="100000"/>
              </a:lnSpc>
              <a:spcBef>
                <a:spcPts val="0"/>
              </a:spcBef>
              <a:spcAft>
                <a:spcPts val="0"/>
              </a:spcAft>
              <a:buClr>
                <a:schemeClr val="accent5"/>
              </a:buClr>
              <a:buSzPct val="100000"/>
              <a:buFont typeface="Open Sans"/>
              <a:buChar char="❖"/>
            </a:pPr>
            <a:r>
              <a:rPr lang="en" sz="1400">
                <a:latin typeface="Open Sans"/>
                <a:ea typeface="Open Sans"/>
                <a:cs typeface="Open Sans"/>
                <a:sym typeface="Open Sans"/>
              </a:rPr>
              <a:t>Storage of grains and other precious materials</a:t>
            </a:r>
          </a:p>
          <a:p>
            <a:pPr marL="457200" marR="0" lvl="0" indent="-317500" algn="l" rtl="0">
              <a:lnSpc>
                <a:spcPct val="100000"/>
              </a:lnSpc>
              <a:spcBef>
                <a:spcPts val="0"/>
              </a:spcBef>
              <a:spcAft>
                <a:spcPts val="0"/>
              </a:spcAft>
              <a:buSzPct val="100000"/>
              <a:buFont typeface="Open Sans"/>
              <a:buChar char="❖"/>
            </a:pPr>
            <a:r>
              <a:rPr lang="en" sz="1400">
                <a:latin typeface="Open Sans"/>
                <a:ea typeface="Open Sans"/>
                <a:cs typeface="Open Sans"/>
                <a:sym typeface="Open Sans"/>
              </a:rPr>
              <a:t>Fermentation of wine and grapes</a:t>
            </a:r>
          </a:p>
          <a:p>
            <a:pPr marL="457200" marR="0" lvl="0" indent="-317500" algn="l" rtl="0">
              <a:lnSpc>
                <a:spcPct val="100000"/>
              </a:lnSpc>
              <a:spcBef>
                <a:spcPts val="0"/>
              </a:spcBef>
              <a:spcAft>
                <a:spcPts val="0"/>
              </a:spcAft>
              <a:buSzPct val="100000"/>
              <a:buFont typeface="Open Sans"/>
              <a:buChar char="❖"/>
            </a:pPr>
            <a:r>
              <a:rPr lang="en" sz="1400">
                <a:latin typeface="Open Sans"/>
                <a:ea typeface="Open Sans"/>
                <a:cs typeface="Open Sans"/>
                <a:sym typeface="Open Sans"/>
              </a:rPr>
              <a:t>Preservation of Milk PRODUCTS...not milk.  </a:t>
            </a:r>
          </a:p>
          <a:p>
            <a:pPr marL="457200" marR="0" lvl="0" indent="-317500" algn="l" rtl="0">
              <a:lnSpc>
                <a:spcPct val="100000"/>
              </a:lnSpc>
              <a:spcBef>
                <a:spcPts val="0"/>
              </a:spcBef>
              <a:spcAft>
                <a:spcPts val="0"/>
              </a:spcAft>
              <a:buSzPct val="100000"/>
              <a:buFont typeface="Open Sans"/>
              <a:buChar char="❖"/>
            </a:pPr>
            <a:r>
              <a:rPr lang="en" sz="1400">
                <a:latin typeface="Open Sans"/>
                <a:ea typeface="Open Sans"/>
                <a:cs typeface="Open Sans"/>
                <a:sym typeface="Open Sans"/>
              </a:rPr>
              <a:t>Fermentation of beer (from wheat and barley) </a:t>
            </a:r>
          </a:p>
          <a:p>
            <a:pPr marL="457200" marR="0" lvl="0" indent="-317500" algn="l" rtl="0">
              <a:lnSpc>
                <a:spcPct val="100000"/>
              </a:lnSpc>
              <a:spcBef>
                <a:spcPts val="0"/>
              </a:spcBef>
              <a:spcAft>
                <a:spcPts val="0"/>
              </a:spcAft>
              <a:buSzPct val="100000"/>
              <a:buFont typeface="Open Sans"/>
              <a:buChar char="❖"/>
            </a:pPr>
            <a:r>
              <a:rPr lang="en" sz="1400">
                <a:latin typeface="Open Sans"/>
                <a:ea typeface="Open Sans"/>
                <a:cs typeface="Open Sans"/>
                <a:sym typeface="Open Sans"/>
              </a:rPr>
              <a:t>Storage of oil</a:t>
            </a:r>
          </a:p>
          <a:p>
            <a:pPr marL="457200" marR="0" lvl="0" indent="-317500" algn="l" rtl="0">
              <a:lnSpc>
                <a:spcPct val="100000"/>
              </a:lnSpc>
              <a:spcBef>
                <a:spcPts val="0"/>
              </a:spcBef>
              <a:spcAft>
                <a:spcPts val="0"/>
              </a:spcAft>
              <a:buSzPct val="100000"/>
              <a:buFont typeface="Open Sans"/>
              <a:buChar char="❖"/>
            </a:pPr>
            <a:r>
              <a:rPr lang="en" sz="1400">
                <a:latin typeface="Open Sans"/>
                <a:ea typeface="Open Sans"/>
                <a:cs typeface="Open Sans"/>
                <a:sym typeface="Open Sans"/>
              </a:rPr>
              <a:t>Used as serving utensils (i.e. bowls, cups, vases, etc.)</a:t>
            </a:r>
          </a:p>
          <a:p>
            <a:pPr lvl="0" algn="l" rtl="0">
              <a:spcBef>
                <a:spcPts val="0"/>
              </a:spcBef>
              <a:buNone/>
            </a:pPr>
            <a:endParaRPr sz="1400">
              <a:latin typeface="Open Sans"/>
              <a:ea typeface="Open Sans"/>
              <a:cs typeface="Open Sans"/>
              <a:sym typeface="Open Sans"/>
            </a:endParaRPr>
          </a:p>
        </p:txBody>
      </p:sp>
      <p:pic>
        <p:nvPicPr>
          <p:cNvPr id="93" name="Shape 93"/>
          <p:cNvPicPr preferRelativeResize="0"/>
          <p:nvPr/>
        </p:nvPicPr>
        <p:blipFill>
          <a:blip r:embed="rId3">
            <a:alphaModFix/>
          </a:blip>
          <a:stretch>
            <a:fillRect/>
          </a:stretch>
        </p:blipFill>
        <p:spPr>
          <a:xfrm>
            <a:off x="75800" y="2963175"/>
            <a:ext cx="4502225" cy="1136674"/>
          </a:xfrm>
          <a:prstGeom prst="rect">
            <a:avLst/>
          </a:prstGeom>
          <a:noFill/>
          <a:ln>
            <a:noFill/>
          </a:ln>
        </p:spPr>
      </p:pic>
      <p:pic>
        <p:nvPicPr>
          <p:cNvPr id="94" name="Shape 94"/>
          <p:cNvPicPr preferRelativeResize="0"/>
          <p:nvPr/>
        </p:nvPicPr>
        <p:blipFill>
          <a:blip r:embed="rId4">
            <a:alphaModFix/>
          </a:blip>
          <a:stretch>
            <a:fillRect/>
          </a:stretch>
        </p:blipFill>
        <p:spPr>
          <a:xfrm>
            <a:off x="265500" y="4160075"/>
            <a:ext cx="4045199" cy="972124"/>
          </a:xfrm>
          <a:prstGeom prst="rect">
            <a:avLst/>
          </a:prstGeom>
          <a:noFill/>
          <a:ln>
            <a:noFill/>
          </a:ln>
        </p:spPr>
      </p:pic>
      <p:pic>
        <p:nvPicPr>
          <p:cNvPr id="95" name="Shape 95"/>
          <p:cNvPicPr preferRelativeResize="0"/>
          <p:nvPr/>
        </p:nvPicPr>
        <p:blipFill>
          <a:blip r:embed="rId5">
            <a:alphaModFix/>
          </a:blip>
          <a:stretch>
            <a:fillRect/>
          </a:stretch>
        </p:blipFill>
        <p:spPr>
          <a:xfrm>
            <a:off x="4909024" y="346113"/>
            <a:ext cx="3801300" cy="4451274"/>
          </a:xfrm>
          <a:prstGeom prst="rect">
            <a:avLst/>
          </a:prstGeom>
          <a:noFill/>
          <a:ln>
            <a:noFill/>
          </a:ln>
        </p:spPr>
      </p:pic>
      <p:pic>
        <p:nvPicPr>
          <p:cNvPr id="96" name="Shape 96"/>
          <p:cNvPicPr preferRelativeResize="0"/>
          <p:nvPr/>
        </p:nvPicPr>
        <p:blipFill>
          <a:blip r:embed="rId6">
            <a:alphaModFix/>
          </a:blip>
          <a:stretch>
            <a:fillRect/>
          </a:stretch>
        </p:blipFill>
        <p:spPr>
          <a:xfrm>
            <a:off x="5300874" y="215237"/>
            <a:ext cx="3190524" cy="4713075"/>
          </a:xfrm>
          <a:prstGeom prst="rect">
            <a:avLst/>
          </a:prstGeom>
          <a:noFill/>
          <a:ln>
            <a:noFill/>
          </a:ln>
        </p:spPr>
      </p:pic>
      <p:pic>
        <p:nvPicPr>
          <p:cNvPr id="97" name="Shape 97"/>
          <p:cNvPicPr preferRelativeResize="0"/>
          <p:nvPr/>
        </p:nvPicPr>
        <p:blipFill>
          <a:blip r:embed="rId7">
            <a:alphaModFix/>
          </a:blip>
          <a:stretch>
            <a:fillRect/>
          </a:stretch>
        </p:blipFill>
        <p:spPr>
          <a:xfrm>
            <a:off x="4699243" y="820124"/>
            <a:ext cx="4220875" cy="4108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rtl="0">
              <a:spcBef>
                <a:spcPts val="0"/>
              </a:spcBef>
              <a:buNone/>
            </a:pPr>
            <a:r>
              <a:rPr lang="en"/>
              <a:t>How About Now?</a:t>
            </a:r>
          </a:p>
        </p:txBody>
      </p:sp>
      <p:sp>
        <p:nvSpPr>
          <p:cNvPr id="103" name="Shape 103"/>
          <p:cNvSpPr txBox="1">
            <a:spLocks noGrp="1"/>
          </p:cNvSpPr>
          <p:nvPr>
            <p:ph type="subTitle" idx="1"/>
          </p:nvPr>
        </p:nvSpPr>
        <p:spPr>
          <a:xfrm>
            <a:off x="265500" y="1506300"/>
            <a:ext cx="4045200" cy="3411900"/>
          </a:xfrm>
          <a:prstGeom prst="rect">
            <a:avLst/>
          </a:prstGeom>
        </p:spPr>
        <p:txBody>
          <a:bodyPr lIns="91425" tIns="91425" rIns="91425" bIns="91425" anchor="t" anchorCtr="0">
            <a:noAutofit/>
          </a:bodyPr>
          <a:lstStyle/>
          <a:p>
            <a:pPr marL="457200" lvl="0" indent="-342900" algn="l" rtl="0">
              <a:spcBef>
                <a:spcPts val="0"/>
              </a:spcBef>
              <a:buSzPct val="100000"/>
              <a:buChar char="❖"/>
            </a:pPr>
            <a:r>
              <a:rPr lang="en" sz="1800"/>
              <a:t>A major source of information about the past</a:t>
            </a:r>
          </a:p>
          <a:p>
            <a:pPr marL="914400" lvl="1" indent="-342900" algn="l" rtl="0">
              <a:spcBef>
                <a:spcPts val="0"/>
              </a:spcBef>
              <a:buSzPct val="100000"/>
              <a:buChar char="➢"/>
            </a:pPr>
            <a:r>
              <a:rPr lang="en" sz="1800"/>
              <a:t>We are able to study the artistic styles and forms</a:t>
            </a:r>
          </a:p>
          <a:p>
            <a:pPr marL="457200" lvl="0" indent="-342900" algn="l" rtl="0">
              <a:spcBef>
                <a:spcPts val="0"/>
              </a:spcBef>
              <a:buSzPct val="100000"/>
              <a:buChar char="❖"/>
            </a:pPr>
            <a:r>
              <a:rPr lang="en" sz="1800"/>
              <a:t>Spurred development in other regions as a form of communication and storytelling</a:t>
            </a:r>
          </a:p>
          <a:p>
            <a:pPr marL="457200" lvl="0" indent="-342900" algn="l" rtl="0">
              <a:spcBef>
                <a:spcPts val="0"/>
              </a:spcBef>
              <a:buSzPct val="100000"/>
              <a:buChar char="❖"/>
            </a:pPr>
            <a:r>
              <a:rPr lang="en" sz="1800"/>
              <a:t>Techniques developed then are stilled in use today (i.e. firing in kiln, and using potter’s wheel)</a:t>
            </a:r>
          </a:p>
        </p:txBody>
      </p:sp>
      <p:pic>
        <p:nvPicPr>
          <p:cNvPr id="104" name="Shape 104"/>
          <p:cNvPicPr preferRelativeResize="0"/>
          <p:nvPr/>
        </p:nvPicPr>
        <p:blipFill>
          <a:blip r:embed="rId3">
            <a:alphaModFix/>
          </a:blip>
          <a:stretch>
            <a:fillRect/>
          </a:stretch>
        </p:blipFill>
        <p:spPr>
          <a:xfrm>
            <a:off x="4808812" y="154100"/>
            <a:ext cx="4184999" cy="4471874"/>
          </a:xfrm>
          <a:prstGeom prst="rect">
            <a:avLst/>
          </a:prstGeom>
          <a:noFill/>
          <a:ln>
            <a:noFill/>
          </a:ln>
        </p:spPr>
      </p:pic>
      <p:pic>
        <p:nvPicPr>
          <p:cNvPr id="105" name="Shape 105"/>
          <p:cNvPicPr preferRelativeResize="0"/>
          <p:nvPr/>
        </p:nvPicPr>
        <p:blipFill>
          <a:blip r:embed="rId4">
            <a:alphaModFix/>
          </a:blip>
          <a:stretch>
            <a:fillRect/>
          </a:stretch>
        </p:blipFill>
        <p:spPr>
          <a:xfrm>
            <a:off x="4808812" y="299799"/>
            <a:ext cx="4380925" cy="47587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rtl="0">
              <a:spcBef>
                <a:spcPts val="0"/>
              </a:spcBef>
              <a:buNone/>
            </a:pPr>
            <a:r>
              <a:rPr lang="en"/>
              <a:t>The Evolution: (timeline)</a:t>
            </a:r>
          </a:p>
        </p:txBody>
      </p:sp>
      <p:sp>
        <p:nvSpPr>
          <p:cNvPr id="111" name="Shape 111"/>
          <p:cNvSpPr txBox="1">
            <a:spLocks noGrp="1"/>
          </p:cNvSpPr>
          <p:nvPr>
            <p:ph type="subTitle" idx="1"/>
          </p:nvPr>
        </p:nvSpPr>
        <p:spPr>
          <a:xfrm>
            <a:off x="309900" y="1506300"/>
            <a:ext cx="4045200" cy="3411900"/>
          </a:xfrm>
          <a:prstGeom prst="rect">
            <a:avLst/>
          </a:prstGeom>
        </p:spPr>
        <p:txBody>
          <a:bodyPr lIns="91425" tIns="91425" rIns="91425" bIns="91425" anchor="t" anchorCtr="0">
            <a:noAutofit/>
          </a:bodyPr>
          <a:lstStyle/>
          <a:p>
            <a:pPr marL="457200" lvl="0" indent="-228600" algn="l" rtl="0">
              <a:spcBef>
                <a:spcPts val="0"/>
              </a:spcBef>
              <a:buChar char="❖"/>
            </a:pPr>
            <a:r>
              <a:rPr lang="en" sz="1200">
                <a:latin typeface="Arial"/>
                <a:ea typeface="Arial"/>
                <a:cs typeface="Arial"/>
                <a:sym typeface="Arial"/>
              </a:rPr>
              <a:t>5000 BC - The Sumerians form the first towns and cities. They use irrigation to farm large areas of land. </a:t>
            </a:r>
          </a:p>
          <a:p>
            <a:pPr marL="457200" lvl="0" indent="-228600" algn="l" rtl="0">
              <a:spcBef>
                <a:spcPts val="0"/>
              </a:spcBef>
              <a:buChar char="❖"/>
            </a:pPr>
            <a:r>
              <a:rPr lang="en" sz="1200">
                <a:latin typeface="Arial"/>
                <a:ea typeface="Arial"/>
                <a:cs typeface="Arial"/>
                <a:sym typeface="Arial"/>
              </a:rPr>
              <a:t>3300 BC - The Sumerians invent the first writing. They use pictures for words and inscribe them on clay tablets. </a:t>
            </a:r>
          </a:p>
          <a:p>
            <a:pPr marL="457200" lvl="0" indent="-228600" algn="l" rtl="0">
              <a:spcBef>
                <a:spcPts val="0"/>
              </a:spcBef>
              <a:buChar char="❖"/>
            </a:pPr>
            <a:r>
              <a:rPr lang="en" sz="1200">
                <a:latin typeface="Arial"/>
                <a:ea typeface="Arial"/>
                <a:cs typeface="Arial"/>
                <a:sym typeface="Arial"/>
              </a:rPr>
              <a:t>3200 BC - The Sumerians begin to use the wheel on vehicles. </a:t>
            </a:r>
          </a:p>
          <a:p>
            <a:pPr marL="457200" lvl="0" indent="-228600" algn="l" rtl="0">
              <a:spcBef>
                <a:spcPts val="0"/>
              </a:spcBef>
              <a:buChar char="❖"/>
            </a:pPr>
            <a:r>
              <a:rPr lang="en" sz="1200">
                <a:latin typeface="Arial"/>
                <a:ea typeface="Arial"/>
                <a:cs typeface="Arial"/>
                <a:sym typeface="Arial"/>
              </a:rPr>
              <a:t>3000 BC - The Sumerians start to implement mathematics using a number system with the base 60. </a:t>
            </a:r>
          </a:p>
          <a:p>
            <a:pPr lvl="0" algn="l" rtl="0">
              <a:spcBef>
                <a:spcPts val="0"/>
              </a:spcBef>
              <a:buNone/>
            </a:pPr>
            <a:endParaRPr sz="1200">
              <a:highlight>
                <a:srgbClr val="2A9BD6"/>
              </a:highlight>
              <a:latin typeface="Arial"/>
              <a:ea typeface="Arial"/>
              <a:cs typeface="Arial"/>
              <a:sym typeface="Arial"/>
            </a:endParaRPr>
          </a:p>
        </p:txBody>
      </p:sp>
      <p:sp>
        <p:nvSpPr>
          <p:cNvPr id="112" name="Shape 112"/>
          <p:cNvSpPr txBox="1"/>
          <p:nvPr/>
        </p:nvSpPr>
        <p:spPr>
          <a:xfrm>
            <a:off x="5173175" y="899025"/>
            <a:ext cx="2834400" cy="11544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5300-4000 BC- Early forms of pottery; made using dark clay, and with a throwing wheel.  The Uruk began to mass produce pottery.  </a:t>
            </a:r>
          </a:p>
        </p:txBody>
      </p:sp>
      <p:cxnSp>
        <p:nvCxnSpPr>
          <p:cNvPr id="113" name="Shape 113"/>
          <p:cNvCxnSpPr>
            <a:stCxn id="112" idx="1"/>
          </p:cNvCxnSpPr>
          <p:nvPr/>
        </p:nvCxnSpPr>
        <p:spPr>
          <a:xfrm flipH="1">
            <a:off x="3937175" y="1476225"/>
            <a:ext cx="1236000" cy="762300"/>
          </a:xfrm>
          <a:prstGeom prst="straightConnector1">
            <a:avLst/>
          </a:prstGeom>
          <a:noFill/>
          <a:ln w="9525" cap="flat" cmpd="sng">
            <a:solidFill>
              <a:schemeClr val="accent1"/>
            </a:solidFill>
            <a:prstDash val="solid"/>
            <a:round/>
            <a:headEnd type="none" w="lg" len="lg"/>
            <a:tailEnd type="triangle" w="lg" len="lg"/>
          </a:ln>
        </p:spPr>
      </p:cxnSp>
      <p:sp>
        <p:nvSpPr>
          <p:cNvPr id="114" name="Shape 114"/>
          <p:cNvSpPr txBox="1"/>
          <p:nvPr/>
        </p:nvSpPr>
        <p:spPr>
          <a:xfrm>
            <a:off x="5173175" y="2386575"/>
            <a:ext cx="3367200" cy="762300"/>
          </a:xfrm>
          <a:prstGeom prst="rect">
            <a:avLst/>
          </a:prstGeom>
          <a:noFill/>
          <a:ln>
            <a:noFill/>
          </a:ln>
        </p:spPr>
        <p:txBody>
          <a:bodyPr lIns="91425" tIns="91425" rIns="91425" bIns="91425" anchor="t" anchorCtr="0">
            <a:noAutofit/>
          </a:bodyPr>
          <a:lstStyle/>
          <a:p>
            <a:pPr lvl="0">
              <a:spcBef>
                <a:spcPts val="0"/>
              </a:spcBef>
              <a:buNone/>
            </a:pPr>
            <a:r>
              <a:rPr lang="en">
                <a:latin typeface="Roboto"/>
                <a:ea typeface="Roboto"/>
                <a:cs typeface="Roboto"/>
                <a:sym typeface="Roboto"/>
              </a:rPr>
              <a:t> 612 BC was the Achaemenid Persian; we see an increase in the production of pottery and an expansion in their uses </a:t>
            </a:r>
          </a:p>
        </p:txBody>
      </p:sp>
      <p:cxnSp>
        <p:nvCxnSpPr>
          <p:cNvPr id="115" name="Shape 115"/>
          <p:cNvCxnSpPr>
            <a:stCxn id="114" idx="1"/>
          </p:cNvCxnSpPr>
          <p:nvPr/>
        </p:nvCxnSpPr>
        <p:spPr>
          <a:xfrm flipH="1">
            <a:off x="3700475" y="2767725"/>
            <a:ext cx="1472700" cy="1624500"/>
          </a:xfrm>
          <a:prstGeom prst="straightConnector1">
            <a:avLst/>
          </a:prstGeom>
          <a:noFill/>
          <a:ln w="9525" cap="flat" cmpd="sng">
            <a:solidFill>
              <a:schemeClr val="accent1"/>
            </a:solidFill>
            <a:prstDash val="solid"/>
            <a:round/>
            <a:headEnd type="none" w="lg" len="lg"/>
            <a:tailEnd type="triangle" w="lg" len="lg"/>
          </a:ln>
        </p:spPr>
      </p:cxnSp>
      <p:pic>
        <p:nvPicPr>
          <p:cNvPr id="116" name="Shape 116" descr="Image result for timeline of mesopotamian history"/>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7" name="Shape 117"/>
          <p:cNvSpPr/>
          <p:nvPr/>
        </p:nvSpPr>
        <p:spPr>
          <a:xfrm>
            <a:off x="1813250" y="144150"/>
            <a:ext cx="399600" cy="214500"/>
          </a:xfrm>
          <a:prstGeom prst="rect">
            <a:avLst/>
          </a:prstGeom>
          <a:solidFill>
            <a:srgbClr val="D9EAD3"/>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5624775" y="358650"/>
            <a:ext cx="797100" cy="4461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7784925" y="2639125"/>
            <a:ext cx="1125900" cy="762300"/>
          </a:xfrm>
          <a:prstGeom prst="ellipse">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1000"/>
                                        <p:tgtEl>
                                          <p:spTgt spid="114"/>
                                        </p:tgtEl>
                                      </p:cBhvr>
                                    </p:animEffect>
                                  </p:childTnLst>
                                </p:cTn>
                              </p:par>
                              <p:par>
                                <p:cTn id="16" presetID="10" presetClass="entr" presetSubtype="0"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10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1000"/>
                                        <p:tgtEl>
                                          <p:spTgt spid="116"/>
                                        </p:tgtEl>
                                      </p:cBhvr>
                                    </p:animEffect>
                                  </p:childTnLst>
                                </p:cTn>
                              </p:par>
                              <p:par>
                                <p:cTn id="24" presetID="10" presetClass="entr" presetSubtype="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1000"/>
                                        <p:tgtEl>
                                          <p:spTgt spid="1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1000"/>
                                        <p:tgtEl>
                                          <p:spTgt spid="1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fade">
                                      <p:cBhvr>
                                        <p:cTn id="36"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65500" y="0"/>
            <a:ext cx="4045200" cy="1506300"/>
          </a:xfrm>
          <a:prstGeom prst="rect">
            <a:avLst/>
          </a:prstGeom>
        </p:spPr>
        <p:txBody>
          <a:bodyPr lIns="91425" tIns="91425" rIns="91425" bIns="91425" anchor="t" anchorCtr="0">
            <a:noAutofit/>
          </a:bodyPr>
          <a:lstStyle/>
          <a:p>
            <a:pPr lvl="0" algn="l" rtl="0">
              <a:spcBef>
                <a:spcPts val="0"/>
              </a:spcBef>
              <a:buNone/>
            </a:pPr>
            <a:r>
              <a:rPr lang="en"/>
              <a:t>My Creation:</a:t>
            </a:r>
          </a:p>
          <a:p>
            <a:pPr lvl="0" algn="l" rtl="0">
              <a:spcBef>
                <a:spcPts val="0"/>
              </a:spcBef>
              <a:buNone/>
            </a:pPr>
            <a:endParaRPr/>
          </a:p>
        </p:txBody>
      </p:sp>
      <p:pic>
        <p:nvPicPr>
          <p:cNvPr id="125" name="Shape 125" descr="Image result for frankenstein"/>
          <p:cNvPicPr preferRelativeResize="0"/>
          <p:nvPr/>
        </p:nvPicPr>
        <p:blipFill>
          <a:blip r:embed="rId3">
            <a:alphaModFix/>
          </a:blip>
          <a:stretch>
            <a:fillRect/>
          </a:stretch>
        </p:blipFill>
        <p:spPr>
          <a:xfrm>
            <a:off x="3447350" y="128600"/>
            <a:ext cx="1390649" cy="1733549"/>
          </a:xfrm>
          <a:prstGeom prst="rect">
            <a:avLst/>
          </a:prstGeom>
          <a:noFill/>
          <a:ln>
            <a:noFill/>
          </a:ln>
        </p:spPr>
      </p:pic>
      <p:pic>
        <p:nvPicPr>
          <p:cNvPr id="126" name="Shape 126"/>
          <p:cNvPicPr preferRelativeResize="0"/>
          <p:nvPr/>
        </p:nvPicPr>
        <p:blipFill>
          <a:blip r:embed="rId4">
            <a:alphaModFix/>
          </a:blip>
          <a:stretch>
            <a:fillRect/>
          </a:stretch>
        </p:blipFill>
        <p:spPr>
          <a:xfrm>
            <a:off x="-3600" y="0"/>
            <a:ext cx="4583401" cy="5143501"/>
          </a:xfrm>
          <a:prstGeom prst="rect">
            <a:avLst/>
          </a:prstGeom>
          <a:noFill/>
          <a:ln>
            <a:noFill/>
          </a:ln>
        </p:spPr>
      </p:pic>
      <p:pic>
        <p:nvPicPr>
          <p:cNvPr id="127" name="Shape 127"/>
          <p:cNvPicPr preferRelativeResize="0"/>
          <p:nvPr/>
        </p:nvPicPr>
        <p:blipFill>
          <a:blip r:embed="rId5">
            <a:alphaModFix/>
          </a:blip>
          <a:stretch>
            <a:fillRect/>
          </a:stretch>
        </p:blipFill>
        <p:spPr>
          <a:xfrm>
            <a:off x="4560600" y="0"/>
            <a:ext cx="4583401" cy="5143501"/>
          </a:xfrm>
          <a:prstGeom prst="rect">
            <a:avLst/>
          </a:prstGeom>
          <a:noFill/>
          <a:ln>
            <a:noFill/>
          </a:ln>
        </p:spPr>
      </p:pic>
      <p:sp>
        <p:nvSpPr>
          <p:cNvPr id="128" name="Shape 128"/>
          <p:cNvSpPr/>
          <p:nvPr/>
        </p:nvSpPr>
        <p:spPr>
          <a:xfrm>
            <a:off x="2018075" y="408125"/>
            <a:ext cx="5244600" cy="1174500"/>
          </a:xfrm>
          <a:prstGeom prst="curvedDownArrow">
            <a:avLst>
              <a:gd name="adj1" fmla="val 22462"/>
              <a:gd name="adj2" fmla="val 56044"/>
              <a:gd name="adj3" fmla="val 35732"/>
            </a:avLst>
          </a:prstGeom>
          <a:solidFill>
            <a:srgbClr val="980000"/>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1000"/>
                                        <p:tgtEl>
                                          <p:spTgt spid="1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152400" y="152400"/>
            <a:ext cx="3646203" cy="4861573"/>
          </a:xfrm>
          <a:prstGeom prst="rect">
            <a:avLst/>
          </a:prstGeom>
          <a:noFill/>
          <a:ln>
            <a:noFill/>
          </a:ln>
        </p:spPr>
      </p:pic>
      <p:pic>
        <p:nvPicPr>
          <p:cNvPr id="134" name="Shape 134"/>
          <p:cNvPicPr preferRelativeResize="0"/>
          <p:nvPr/>
        </p:nvPicPr>
        <p:blipFill>
          <a:blip r:embed="rId4">
            <a:alphaModFix/>
          </a:blip>
          <a:stretch>
            <a:fillRect/>
          </a:stretch>
        </p:blipFill>
        <p:spPr>
          <a:xfrm>
            <a:off x="1415899" y="632450"/>
            <a:ext cx="3226592" cy="4302123"/>
          </a:xfrm>
          <a:prstGeom prst="rect">
            <a:avLst/>
          </a:prstGeom>
          <a:noFill/>
          <a:ln>
            <a:noFill/>
          </a:ln>
        </p:spPr>
      </p:pic>
      <p:pic>
        <p:nvPicPr>
          <p:cNvPr id="135" name="Shape 135"/>
          <p:cNvPicPr preferRelativeResize="0"/>
          <p:nvPr/>
        </p:nvPicPr>
        <p:blipFill>
          <a:blip r:embed="rId5">
            <a:alphaModFix/>
          </a:blip>
          <a:stretch>
            <a:fillRect/>
          </a:stretch>
        </p:blipFill>
        <p:spPr>
          <a:xfrm>
            <a:off x="2226900" y="401699"/>
            <a:ext cx="3143251" cy="4191001"/>
          </a:xfrm>
          <a:prstGeom prst="rect">
            <a:avLst/>
          </a:prstGeom>
          <a:noFill/>
          <a:ln>
            <a:noFill/>
          </a:ln>
        </p:spPr>
      </p:pic>
      <p:pic>
        <p:nvPicPr>
          <p:cNvPr id="136" name="Shape 136"/>
          <p:cNvPicPr preferRelativeResize="0"/>
          <p:nvPr/>
        </p:nvPicPr>
        <p:blipFill>
          <a:blip r:embed="rId6">
            <a:alphaModFix/>
          </a:blip>
          <a:stretch>
            <a:fillRect/>
          </a:stretch>
        </p:blipFill>
        <p:spPr>
          <a:xfrm>
            <a:off x="4301500" y="769625"/>
            <a:ext cx="4421279" cy="3315974"/>
          </a:xfrm>
          <a:prstGeom prst="rect">
            <a:avLst/>
          </a:prstGeom>
          <a:noFill/>
          <a:ln>
            <a:noFill/>
          </a:ln>
        </p:spPr>
      </p:pic>
      <p:pic>
        <p:nvPicPr>
          <p:cNvPr id="137" name="Shape 137"/>
          <p:cNvPicPr preferRelativeResize="0"/>
          <p:nvPr/>
        </p:nvPicPr>
        <p:blipFill>
          <a:blip r:embed="rId7">
            <a:alphaModFix/>
          </a:blip>
          <a:stretch>
            <a:fillRect/>
          </a:stretch>
        </p:blipFill>
        <p:spPr>
          <a:xfrm>
            <a:off x="4301500" y="487412"/>
            <a:ext cx="3014678" cy="4019571"/>
          </a:xfrm>
          <a:prstGeom prst="rect">
            <a:avLst/>
          </a:prstGeom>
          <a:noFill/>
          <a:ln>
            <a:noFill/>
          </a:ln>
        </p:spPr>
      </p:pic>
      <p:pic>
        <p:nvPicPr>
          <p:cNvPr id="138" name="Shape 138"/>
          <p:cNvPicPr preferRelativeResize="0"/>
          <p:nvPr/>
        </p:nvPicPr>
        <p:blipFill>
          <a:blip r:embed="rId8">
            <a:alphaModFix/>
          </a:blip>
          <a:stretch>
            <a:fillRect/>
          </a:stretch>
        </p:blipFill>
        <p:spPr>
          <a:xfrm>
            <a:off x="5303523" y="2199924"/>
            <a:ext cx="3646198" cy="27346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10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10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60950" y="616249"/>
            <a:ext cx="8222100" cy="3798300"/>
          </a:xfrm>
          <a:prstGeom prst="rect">
            <a:avLst/>
          </a:prstGeom>
        </p:spPr>
        <p:txBody>
          <a:bodyPr lIns="91425" tIns="91425" rIns="91425" bIns="91425" anchor="b" anchorCtr="0">
            <a:noAutofit/>
          </a:bodyPr>
          <a:lstStyle/>
          <a:p>
            <a:pPr lvl="0" algn="l" rtl="0">
              <a:lnSpc>
                <a:spcPct val="200000"/>
              </a:lnSpc>
              <a:spcBef>
                <a:spcPts val="0"/>
              </a:spcBef>
              <a:buNone/>
            </a:pPr>
            <a:r>
              <a:rPr lang="en" sz="1200">
                <a:solidFill>
                  <a:srgbClr val="000000"/>
                </a:solidFill>
                <a:latin typeface="Times New Roman"/>
                <a:ea typeface="Times New Roman"/>
                <a:cs typeface="Times New Roman"/>
                <a:sym typeface="Times New Roman"/>
              </a:rPr>
              <a:t>From the earliest stages of humanity, people and civilizations have often explored the many ways in which to better improve quality of life and ease.  Between the Tigris and Euphrates Rivers, after the formation of major cities in the 3500s, humans stumbled upon a technological advancement.  Clay.  With waterproof properties, clay became a valuable resource.   Clay was used to make the earliest forms of pottery capable of hold water and other items.  In time, society graduated from storing items in baskets and woven materials to storing these items in more reliable ceramic vessels. After the invention of the potter’s wheel in the early 3000s, people were able to create more efficient vessels for storage.  A more efficient design would consist of a wider base and a relatively tall form.  Also rather than make pottery to store food and other materials, pottery graduated into a form of art.  This helped build a society that became engaged in more leisurely activities.  As a side note, modern society defines an advanced society as one that is engaged scholastically, architecturally, and artistically.  Pottery, by definition, helped advance Mesopotamian Society.  Although clay and pottery may have been the highest technology in ancient times, ceramics continues to influence and shape society today. </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On-screen Show (16:9)</PresentationFormat>
  <Paragraphs>56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Roboto Slab</vt:lpstr>
      <vt:lpstr>Open Sans</vt:lpstr>
      <vt:lpstr>Times New Roman</vt:lpstr>
      <vt:lpstr>Roboto</vt:lpstr>
      <vt:lpstr>marina</vt:lpstr>
      <vt:lpstr>Ceramics in Ancient Mesopotamia</vt:lpstr>
      <vt:lpstr>Background &amp; Introduction</vt:lpstr>
      <vt:lpstr>How?</vt:lpstr>
      <vt:lpstr>Why?</vt:lpstr>
      <vt:lpstr>How About Now?</vt:lpstr>
      <vt:lpstr>The Evolution: (timeline)</vt:lpstr>
      <vt:lpstr>My Creation: </vt:lpstr>
      <vt:lpstr>PowerPoint Presentation</vt:lpstr>
      <vt:lpstr>From the earliest stages of humanity, people and civilizations have often explored the many ways in which to better improve quality of life and ease.  Between the Tigris and Euphrates Rivers, after the formation of major cities in the 3500s, humans stumbled upon a technological advancement.  Clay.  With waterproof properties, clay became a valuable resource.   Clay was used to make the earliest forms of pottery capable of hold water and other items.  In time, society graduated from storing items in baskets and woven materials to storing these items in more reliable ceramic vessels. After the invention of the potter’s wheel in the early 3000s, people were able to create more efficient vessels for storage.  A more efficient design would consist of a wider base and a relatively tall form.  Also rather than make pottery to store food and other materials, pottery graduated into a form of art.  This helped build a society that became engaged in more leisurely activities.  As a side note, modern society defines an advanced society as one that is engaged scholastically, architecturally, and artistically.  Pottery, by definition, helped advance Mesopotamian Society.  Although clay and pottery may have been the highest technology in ancient times, ceramics continues to influence and shape society today. </vt:lpstr>
      <vt:lpstr>            My project consist of the production of two ceramic bowls that modeled the style and type of pottery that would have been produced in the Ancient Mesopotamian Era.  In addition to my two bowls I will present a slideshow illustrating some of the few throwing techniques and the uses of these ceramic vessels.  Through my creating of these bowls I have experienced and learned the amount of detail and patience required to create such fine works of art.  In addition to the struggle experienced while making by bowls, I must also factor in the fact that all wheels, for throwing, were man powered.  Not only does it require incredible detail, it also draws from physical strength.  In conclusion, ceramics in the Mesopotamian Era, as well as now, provided and continue to provide a continual source of information, artistic inspiration, and a way to preserve goods.  </vt:lpstr>
      <vt:lpstr>Bibliography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Ceramics in Ancient Mesopotamia</dc:title>
  <dc:creator>Tickler, Brian - Mission Viejo High School</dc:creator>
  <cp:lastModifiedBy>Tickler, Brian - Mission Viejo High School</cp:lastModifiedBy>
  <cp:revision>1</cp:revision>
  <dcterms:modified xsi:type="dcterms:W3CDTF">2017-06-07T18:16:15Z</dcterms:modified>
</cp:coreProperties>
</file>