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Happy Monkey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6158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776475" y="2274100"/>
            <a:ext cx="5057100" cy="163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Latin American Culture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74075" y="4029475"/>
            <a:ext cx="5543400" cy="111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By Kiana Arabian &amp; Janae Huynh</a:t>
            </a:r>
          </a:p>
        </p:txBody>
      </p:sp>
      <p:pic>
        <p:nvPicPr>
          <p:cNvPr id="56" name="Shape 56" descr="Image result for dogs with sombrero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5586"/>
            <a:ext cx="3937199" cy="19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Image result for dogs hittings pinatas"/>
          <p:cNvPicPr preferRelativeResize="0"/>
          <p:nvPr/>
        </p:nvPicPr>
        <p:blipFill rotWithShape="1">
          <a:blip r:embed="rId4">
            <a:alphaModFix/>
          </a:blip>
          <a:srcRect l="5670" r="23887"/>
          <a:stretch/>
        </p:blipFill>
        <p:spPr>
          <a:xfrm>
            <a:off x="6607800" y="0"/>
            <a:ext cx="2536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90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Customs &amp; Traditions</a:t>
            </a:r>
          </a:p>
        </p:txBody>
      </p:sp>
      <p:pic>
        <p:nvPicPr>
          <p:cNvPr id="147" name="Shape 147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412" y="1059000"/>
            <a:ext cx="5933183" cy="39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Image result for pinata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00" y="48950"/>
            <a:ext cx="2545975" cy="191066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2729000" y="2007262"/>
            <a:ext cx="1856100" cy="46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Pinata</a:t>
            </a:r>
          </a:p>
        </p:txBody>
      </p:sp>
      <p:pic>
        <p:nvPicPr>
          <p:cNvPr id="154" name="Shape 154" descr="IMG_0367.JPG"/>
          <p:cNvPicPr preferRelativeResize="0"/>
          <p:nvPr/>
        </p:nvPicPr>
        <p:blipFill rotWithShape="1">
          <a:blip r:embed="rId4">
            <a:alphaModFix/>
          </a:blip>
          <a:srcRect t="8888" b="-716"/>
          <a:stretch/>
        </p:blipFill>
        <p:spPr>
          <a:xfrm>
            <a:off x="139300" y="96600"/>
            <a:ext cx="1619888" cy="19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39300" y="2079075"/>
            <a:ext cx="2043300" cy="5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Quinceanera</a:t>
            </a:r>
          </a:p>
        </p:txBody>
      </p:sp>
      <p:pic>
        <p:nvPicPr>
          <p:cNvPr id="156" name="Shape 156" descr="Image result for day of the dea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300" y="2592375"/>
            <a:ext cx="2338500" cy="1753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39300" y="4501900"/>
            <a:ext cx="2744400" cy="5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Dia de los Muertos </a:t>
            </a:r>
          </a:p>
        </p:txBody>
      </p:sp>
      <p:pic>
        <p:nvPicPr>
          <p:cNvPr id="158" name="Shape 158" descr="Image result for ano viej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3700" y="2580737"/>
            <a:ext cx="2418900" cy="181419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3089800" y="4501900"/>
            <a:ext cx="2418900" cy="5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Año Viejo</a:t>
            </a:r>
          </a:p>
        </p:txBody>
      </p:sp>
      <p:pic>
        <p:nvPicPr>
          <p:cNvPr id="160" name="Shape 160" descr="Related imag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6532" y="97199"/>
            <a:ext cx="3194941" cy="18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5676525" y="2129175"/>
            <a:ext cx="3318600" cy="27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Happy Monkey"/>
              <a:buChar char="-"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Las posadas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Happy Monkey"/>
              <a:buChar char="-"/>
            </a:pP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latin typeface="Happy Monkey"/>
                <a:ea typeface="Happy Monkey"/>
                <a:cs typeface="Happy Monkey"/>
                <a:sym typeface="Happy Monkey"/>
              </a:rPr>
              <a:t>Los villancicos de navidad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Happy Monkey"/>
              <a:buChar char="-"/>
            </a:pP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latin typeface="Happy Monkey"/>
                <a:ea typeface="Happy Monkey"/>
                <a:cs typeface="Happy Monkey"/>
                <a:sym typeface="Happy Monkey"/>
              </a:rPr>
              <a:t>La cena de Nochebuena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102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Language</a:t>
            </a:r>
          </a:p>
        </p:txBody>
      </p:sp>
      <p:pic>
        <p:nvPicPr>
          <p:cNvPr id="167" name="Shape 167" descr="Image result for languages in latin amer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50" y="1028700"/>
            <a:ext cx="7727904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90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Bibliography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8975" y="972600"/>
            <a:ext cx="8763300" cy="417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55600" lvl="0" indent="-412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"Cultural Differences in Spanish-Speaking Countries in Latin America."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Translation Excellence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N.p., 01 July 2014. Web. 04 June 2017. </a:t>
            </a:r>
          </a:p>
          <a:p>
            <a:pPr marL="355600" lvl="0" indent="-412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Hanson, Rachel. "History of Latin Dance."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LoveToKnow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LoveToKnow Corp, n.d. Web. 04 June 2017. </a:t>
            </a:r>
          </a:p>
          <a:p>
            <a:pPr marL="355600" lvl="0" indent="-412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"Hispanic Traditions."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Latino Traditions - Hispanic Christmas Traditions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N.p., n.d. Web. 04 June 2017. </a:t>
            </a:r>
          </a:p>
          <a:p>
            <a:pPr marL="355600" lvl="0" indent="-412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Kittleson, Roger A., and David Bushnell. "History of Latin America."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Encyclopædia Britannica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Encyclopædia Britannica, Inc., n.d. Web. 04 June 2017. </a:t>
            </a:r>
          </a:p>
          <a:p>
            <a:pPr marL="355600" lvl="0" indent="-412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"Latin American Culture."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Learn Spanish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N.p., n.d. Web. 04 June 2017. </a:t>
            </a:r>
          </a:p>
          <a:p>
            <a:pPr marL="127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“Latin American Language Facts."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The Language Factory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N.p., 19 Mar. 2015. Web. 04 June 2017.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0000" y="69150"/>
            <a:ext cx="8964000" cy="500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55600" lvl="0" indent="-34290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355600" lvl="0" indent="-412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"Latin American Spanish Dialects and Spanish Translations."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Trusted Translations, Inc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N.p., n.d. Web. 04 June 2017. </a:t>
            </a:r>
          </a:p>
          <a:p>
            <a:pPr marL="355600" lvl="0" indent="-412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Manos, DTI - Dos. "LATINAMERICA HISTORY."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Dutch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N.p., n.d. Web. 04 June 2017. </a:t>
            </a:r>
          </a:p>
          <a:p>
            <a:pPr marL="355600" lvl="0" indent="-412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Proctor, Maile. "Maile Proctor."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TakeLessons Blog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Maile Proctor Https://tl-cdn.s3.amazonaws.com/images/logoTagline.svg, 07 Jan. 2016. Web. 04 June 2017. </a:t>
            </a:r>
          </a:p>
          <a:p>
            <a:pPr marL="355600" lvl="0" indent="-412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Quintana, Carlos. "Learn About the History of the Different Genres of Latin Music."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ThoughtCo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N.p., n.d. Web. 04 June 2017. </a:t>
            </a:r>
          </a:p>
          <a:p>
            <a:pPr marL="355600" lvl="0" indent="-412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Ramirez, Tanisha Love. "12 Latino Holiday Festivities And Traditions That Prove Latinos Know How To Celebrate."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The Huffington Post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TheHuffingtonPost.com, 15 Dec. 2016. Web. 04 June 2017. </a:t>
            </a:r>
          </a:p>
          <a:p>
            <a:pPr marL="355600" lvl="0" indent="-3429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"Top Dishes in Latin American Cuisine." </a:t>
            </a:r>
            <a:r>
              <a:rPr lang="en" i="1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Top Universities</a:t>
            </a:r>
            <a:r>
              <a:rPr lang="en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N.p., 29 Sept. 2016. Web. 04 June 2017.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0" y="0"/>
            <a:ext cx="6172200" cy="8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Intro</a:t>
            </a:r>
          </a:p>
        </p:txBody>
      </p:sp>
      <p:pic>
        <p:nvPicPr>
          <p:cNvPr id="63" name="Shape 63" descr="Image result for latin american cul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0499" y="1334475"/>
            <a:ext cx="2017349" cy="28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 descr="Related image"/>
          <p:cNvPicPr preferRelativeResize="0"/>
          <p:nvPr/>
        </p:nvPicPr>
        <p:blipFill rotWithShape="1">
          <a:blip r:embed="rId4">
            <a:alphaModFix/>
          </a:blip>
          <a:srcRect r="12041"/>
          <a:stretch/>
        </p:blipFill>
        <p:spPr>
          <a:xfrm>
            <a:off x="201025" y="873300"/>
            <a:ext cx="3063775" cy="196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Image result for cub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025" y="3006749"/>
            <a:ext cx="3063774" cy="20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Related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3550" y="873299"/>
            <a:ext cx="3367100" cy="225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Related imag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3550" y="3239875"/>
            <a:ext cx="3421749" cy="17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0" y="0"/>
            <a:ext cx="6243900" cy="8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Food</a:t>
            </a:r>
          </a:p>
        </p:txBody>
      </p:sp>
      <p:pic>
        <p:nvPicPr>
          <p:cNvPr id="73" name="Shape 73" descr="Image result for latin american foo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337" y="861300"/>
            <a:ext cx="6919321" cy="397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25" y="131550"/>
            <a:ext cx="2542200" cy="169479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83875" y="1826337"/>
            <a:ext cx="27969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Churrasco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1" y="131550"/>
            <a:ext cx="2582133" cy="17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3286050" y="1873862"/>
            <a:ext cx="2373000" cy="61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Empanada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123" y="128374"/>
            <a:ext cx="2582125" cy="17214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6398075" y="1826337"/>
            <a:ext cx="25422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Tamales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900" y="2734850"/>
            <a:ext cx="2453449" cy="16356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211225" y="4370499"/>
            <a:ext cx="2542200" cy="61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Chipa</a:t>
            </a:r>
          </a:p>
        </p:txBody>
      </p:sp>
      <p:pic>
        <p:nvPicPr>
          <p:cNvPr id="86" name="Shape 86" descr="Image result for churro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6050" y="2591162"/>
            <a:ext cx="2372999" cy="17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286050" y="4423750"/>
            <a:ext cx="21681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Churro</a:t>
            </a:r>
          </a:p>
        </p:txBody>
      </p:sp>
      <p:pic>
        <p:nvPicPr>
          <p:cNvPr id="88" name="Shape 88" descr="Horizontal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22500" y="2608820"/>
            <a:ext cx="2582124" cy="179810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6422500" y="4423750"/>
            <a:ext cx="1881300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Horchata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745" y="121600"/>
            <a:ext cx="2602467" cy="17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2925662" y="1858750"/>
            <a:ext cx="2694600" cy="5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Feijoada (Brazil)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975" y="95150"/>
            <a:ext cx="2602474" cy="173498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5666350" y="1858750"/>
            <a:ext cx="3580200" cy="5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Mole Poblano (Mexico)</a:t>
            </a:r>
          </a:p>
        </p:txBody>
      </p:sp>
      <p:pic>
        <p:nvPicPr>
          <p:cNvPr id="98" name="Shape 98" descr="Image result for Bandeja paisa (Colombia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87" y="2468787"/>
            <a:ext cx="2465706" cy="17349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28400" y="4251600"/>
            <a:ext cx="2940900" cy="8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Bandeja Paisa 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(Colombia)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2250" y="2493937"/>
            <a:ext cx="2239475" cy="173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402375" y="4434450"/>
            <a:ext cx="2694600" cy="46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Ceviche (Peru)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4575" y="2496087"/>
            <a:ext cx="2602499" cy="17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558425" y="4306225"/>
            <a:ext cx="2602500" cy="46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Encebollado (Ecuador)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750" y="140737"/>
            <a:ext cx="2465700" cy="16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36300" y="1858750"/>
            <a:ext cx="2694600" cy="4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Ropa Vieja (Cuba)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75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Dancing</a:t>
            </a:r>
          </a:p>
        </p:txBody>
      </p:sp>
      <p:pic>
        <p:nvPicPr>
          <p:cNvPr id="111" name="Shape 111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37" y="906000"/>
            <a:ext cx="6095929" cy="40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4936429115_18f38ac374_o-min-e147523866088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9550"/>
            <a:ext cx="2359800" cy="208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0636556d72b76a2ea4d96bdd2ac1920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3548" y="259550"/>
            <a:ext cx="3129332" cy="20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Spanish Classical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5037" y="2411849"/>
            <a:ext cx="3743848" cy="24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52400" y="2405100"/>
            <a:ext cx="2432700" cy="91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Ballet Folklorico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774675" y="2411850"/>
            <a:ext cx="1797900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Tango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485975" y="4503050"/>
            <a:ext cx="2166900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Flamenco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83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Music</a:t>
            </a:r>
          </a:p>
        </p:txBody>
      </p:sp>
      <p:pic>
        <p:nvPicPr>
          <p:cNvPr id="127" name="Shape 127" descr="Image result for latin american mus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150" y="837300"/>
            <a:ext cx="6695708" cy="40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Imagen 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87" y="133575"/>
            <a:ext cx="2966024" cy="197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358162" y="2104125"/>
            <a:ext cx="15969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El tres</a:t>
            </a:r>
          </a:p>
        </p:txBody>
      </p:sp>
      <p:pic>
        <p:nvPicPr>
          <p:cNvPr id="134" name="Shape 134" descr="Bombo Leguero 03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0425" y="62148"/>
            <a:ext cx="1863981" cy="222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3330425" y="2289450"/>
            <a:ext cx="27027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El bombo leguero</a:t>
            </a:r>
          </a:p>
        </p:txBody>
      </p:sp>
      <p:pic>
        <p:nvPicPr>
          <p:cNvPr id="136" name="Shape 136" descr="marimba_one_4000_serie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7800" y="62149"/>
            <a:ext cx="3373800" cy="19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6246950" y="2104125"/>
            <a:ext cx="20955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La marimba</a:t>
            </a:r>
          </a:p>
        </p:txBody>
      </p:sp>
      <p:pic>
        <p:nvPicPr>
          <p:cNvPr id="138" name="Shape 138" descr="img-thing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175" y="2688437"/>
            <a:ext cx="20955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912975" y="4676775"/>
            <a:ext cx="1677900" cy="34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La antara</a:t>
            </a:r>
          </a:p>
        </p:txBody>
      </p:sp>
      <p:pic>
        <p:nvPicPr>
          <p:cNvPr id="140" name="Shape 140" descr="RECORECO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7800" y="2688450"/>
            <a:ext cx="3187100" cy="171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6033125" y="4442850"/>
            <a:ext cx="2559900" cy="34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El reco reco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On-screen Show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Happy Monkey</vt:lpstr>
      <vt:lpstr>simple-light-2</vt:lpstr>
      <vt:lpstr>Latin American Culture</vt:lpstr>
      <vt:lpstr>PowerPoint Presentation</vt:lpstr>
      <vt:lpstr>PowerPoint Presentation</vt:lpstr>
      <vt:lpstr>PowerPoint Presentation</vt:lpstr>
      <vt:lpstr>PowerPoint Presentation</vt:lpstr>
      <vt:lpstr>Dancing</vt:lpstr>
      <vt:lpstr>PowerPoint Presentation</vt:lpstr>
      <vt:lpstr>Music</vt:lpstr>
      <vt:lpstr>PowerPoint Presentation</vt:lpstr>
      <vt:lpstr>Customs &amp; Traditions</vt:lpstr>
      <vt:lpstr>PowerPoint Presentation</vt:lpstr>
      <vt:lpstr>Language</vt:lpstr>
      <vt:lpstr>Bibliography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American Culture</dc:title>
  <dc:creator>Tickler, Brian - Mission Viejo High School</dc:creator>
  <cp:lastModifiedBy>Tickler, Brian - Mission Viejo High School</cp:lastModifiedBy>
  <cp:revision>1</cp:revision>
  <dcterms:modified xsi:type="dcterms:W3CDTF">2017-06-12T19:02:38Z</dcterms:modified>
</cp:coreProperties>
</file>