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embeddedFontLst>
    <p:embeddedFont>
      <p:font typeface="Dawning of a New Day" panose="020B0604020202020204" charset="0"/>
      <p:regular r:id="rId1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4" d="100"/>
          <a:sy n="84" d="100"/>
        </p:scale>
        <p:origin x="-96" y="-21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1.fntdata"/><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3030001880"/>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Shape 11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5" name="Shape 11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8" name="Shape 5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Shape 7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1" name="Shape 7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Shape 7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7" name="Shape 7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6" name="Shape 8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5" name="Shape 9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Shape 10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4" name="Shape 10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lIns="91425" tIns="91425" rIns="91425" bIns="91425" anchor="b" anchorCtr="0"/>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a:endParaRPr/>
          </a:p>
        </p:txBody>
      </p:sp>
      <p:sp>
        <p:nvSpPr>
          <p:cNvPr id="12" name="Shape 1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106125"/>
            <a:ext cx="8520600" cy="1963500"/>
          </a:xfrm>
          <a:prstGeom prst="rect">
            <a:avLst/>
          </a:prstGeom>
        </p:spPr>
        <p:txBody>
          <a:bodyPr lIns="91425" tIns="91425" rIns="91425" bIns="91425" anchor="b" anchorCtr="0"/>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a:endParaRPr/>
          </a:p>
        </p:txBody>
      </p:sp>
      <p:sp>
        <p:nvSpPr>
          <p:cNvPr id="46" name="Shape 46"/>
          <p:cNvSpPr txBox="1">
            <a:spLocks noGrp="1"/>
          </p:cNvSpPr>
          <p:nvPr>
            <p:ph type="body" idx="1"/>
          </p:nvPr>
        </p:nvSpPr>
        <p:spPr>
          <a:xfrm>
            <a:off x="311700" y="3152225"/>
            <a:ext cx="8520600" cy="13008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47" name="Shape 4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600" cy="841800"/>
          </a:xfrm>
          <a:prstGeom prst="rect">
            <a:avLst/>
          </a:prstGeom>
        </p:spPr>
        <p:txBody>
          <a:bodyPr lIns="91425" tIns="91425" rIns="91425" bIns="91425" anchor="ctr" anchorCtr="0"/>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a:endParaRPr/>
          </a:p>
        </p:txBody>
      </p:sp>
      <p:sp>
        <p:nvSpPr>
          <p:cNvPr id="15" name="Shape 1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4" name="Shape 2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7" name="Shape 2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1" name="Shape 3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lIns="91425" tIns="91425" rIns="91425" bIns="91425" anchor="ctr"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34" name="Shape 3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37" name="Shape 37"/>
          <p:cNvSpPr txBox="1">
            <a:spLocks noGrp="1"/>
          </p:cNvSpPr>
          <p:nvPr>
            <p:ph type="title"/>
          </p:nvPr>
        </p:nvSpPr>
        <p:spPr>
          <a:xfrm>
            <a:off x="265500" y="1233175"/>
            <a:ext cx="4045200" cy="14823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39" name="Shape 39"/>
          <p:cNvSpPr txBox="1">
            <a:spLocks noGrp="1"/>
          </p:cNvSpPr>
          <p:nvPr>
            <p:ph type="body" idx="2"/>
          </p:nvPr>
        </p:nvSpPr>
        <p:spPr>
          <a:xfrm>
            <a:off x="4939500" y="724075"/>
            <a:ext cx="3837000" cy="3695100"/>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0" name="Shape 4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43" name="Shape 4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B1F6FF"/>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lIns="91425" tIns="91425" rIns="91425" bIns="91425" anchor="t" anchorCtr="0"/>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defRPr sz="1800">
                <a:solidFill>
                  <a:schemeClr val="dk2"/>
                </a:solidFill>
              </a:defRPr>
            </a:lvl1pPr>
            <a:lvl2pPr lvl="1">
              <a:lnSpc>
                <a:spcPct val="115000"/>
              </a:lnSpc>
              <a:spcBef>
                <a:spcPts val="0"/>
              </a:spcBef>
              <a:spcAft>
                <a:spcPts val="1600"/>
              </a:spcAft>
              <a:buClr>
                <a:schemeClr val="dk2"/>
              </a:buClr>
              <a:defRPr>
                <a:solidFill>
                  <a:schemeClr val="dk2"/>
                </a:solidFill>
              </a:defRPr>
            </a:lvl2pPr>
            <a:lvl3pPr lvl="2">
              <a:lnSpc>
                <a:spcPct val="115000"/>
              </a:lnSpc>
              <a:spcBef>
                <a:spcPts val="0"/>
              </a:spcBef>
              <a:spcAft>
                <a:spcPts val="1600"/>
              </a:spcAft>
              <a:buClr>
                <a:schemeClr val="dk2"/>
              </a:buClr>
              <a:defRPr>
                <a:solidFill>
                  <a:schemeClr val="dk2"/>
                </a:solidFill>
              </a:defRPr>
            </a:lvl3pPr>
            <a:lvl4pPr lvl="3">
              <a:lnSpc>
                <a:spcPct val="115000"/>
              </a:lnSpc>
              <a:spcBef>
                <a:spcPts val="0"/>
              </a:spcBef>
              <a:spcAft>
                <a:spcPts val="1600"/>
              </a:spcAft>
              <a:buClr>
                <a:schemeClr val="dk2"/>
              </a:buClr>
              <a:defRPr>
                <a:solidFill>
                  <a:schemeClr val="dk2"/>
                </a:solidFill>
              </a:defRPr>
            </a:lvl4pPr>
            <a:lvl5pPr lvl="4">
              <a:lnSpc>
                <a:spcPct val="115000"/>
              </a:lnSpc>
              <a:spcBef>
                <a:spcPts val="0"/>
              </a:spcBef>
              <a:spcAft>
                <a:spcPts val="1600"/>
              </a:spcAft>
              <a:buClr>
                <a:schemeClr val="dk2"/>
              </a:buClr>
              <a:defRPr>
                <a:solidFill>
                  <a:schemeClr val="dk2"/>
                </a:solidFill>
              </a:defRPr>
            </a:lvl5pPr>
            <a:lvl6pPr lvl="5">
              <a:lnSpc>
                <a:spcPct val="115000"/>
              </a:lnSpc>
              <a:spcBef>
                <a:spcPts val="0"/>
              </a:spcBef>
              <a:spcAft>
                <a:spcPts val="1600"/>
              </a:spcAft>
              <a:buClr>
                <a:schemeClr val="dk2"/>
              </a:buClr>
              <a:defRPr>
                <a:solidFill>
                  <a:schemeClr val="dk2"/>
                </a:solidFill>
              </a:defRPr>
            </a:lvl6pPr>
            <a:lvl7pPr lvl="6">
              <a:lnSpc>
                <a:spcPct val="115000"/>
              </a:lnSpc>
              <a:spcBef>
                <a:spcPts val="0"/>
              </a:spcBef>
              <a:spcAft>
                <a:spcPts val="1600"/>
              </a:spcAft>
              <a:buClr>
                <a:schemeClr val="dk2"/>
              </a:buClr>
              <a:defRPr>
                <a:solidFill>
                  <a:schemeClr val="dk2"/>
                </a:solidFill>
              </a:defRPr>
            </a:lvl7pPr>
            <a:lvl8pPr lvl="7">
              <a:lnSpc>
                <a:spcPct val="115000"/>
              </a:lnSpc>
              <a:spcBef>
                <a:spcPts val="0"/>
              </a:spcBef>
              <a:spcAft>
                <a:spcPts val="1600"/>
              </a:spcAft>
              <a:buClr>
                <a:schemeClr val="dk2"/>
              </a:buClr>
              <a:defRPr>
                <a:solidFill>
                  <a:schemeClr val="dk2"/>
                </a:solidFill>
              </a:defRPr>
            </a:lvl8pPr>
            <a:lvl9pPr lvl="8">
              <a:lnSpc>
                <a:spcPct val="115000"/>
              </a:lnSpc>
              <a:spcBef>
                <a:spcPts val="0"/>
              </a:spcBef>
              <a:spcAft>
                <a:spcPts val="1600"/>
              </a:spcAft>
              <a:buClr>
                <a:schemeClr val="dk2"/>
              </a:buClr>
              <a:defRPr>
                <a:solidFill>
                  <a:schemeClr val="dk2"/>
                </a:solidFill>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2"/>
                </a:solidFill>
              </a:rPr>
              <a:t>‹#›</a:t>
            </a:fld>
            <a:endParaRPr lang="en" sz="1000">
              <a:solidFill>
                <a:schemeClr val="dk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www.beautifulpacific.com/south-pacific-maps/south-pacific/polynesia.gif"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1.gi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3.jp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5.jpg"/></Relationships>
</file>

<file path=ppt/slides/_rels/slide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7.jpg"/></Relationships>
</file>

<file path=ppt/slides/_rels/slide8.xml.rels><?xml version="1.0" encoding="UTF-8" standalone="yes"?>
<Relationships xmlns="http://schemas.openxmlformats.org/package/2006/relationships"><Relationship Id="rId3" Type="http://schemas.openxmlformats.org/officeDocument/2006/relationships/hyperlink" Target="https://www.youtube.com/watch?v=9XLQs-THg7I"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ctrTitle"/>
          </p:nvPr>
        </p:nvSpPr>
        <p:spPr>
          <a:xfrm>
            <a:off x="311708" y="744575"/>
            <a:ext cx="8520600" cy="2052600"/>
          </a:xfrm>
          <a:prstGeom prst="rect">
            <a:avLst/>
          </a:prstGeom>
        </p:spPr>
        <p:txBody>
          <a:bodyPr lIns="91425" tIns="91425" rIns="91425" bIns="91425" anchor="b" anchorCtr="0">
            <a:noAutofit/>
          </a:bodyPr>
          <a:lstStyle/>
          <a:p>
            <a:pPr lvl="0" rtl="0">
              <a:spcBef>
                <a:spcPts val="0"/>
              </a:spcBef>
              <a:buNone/>
            </a:pPr>
            <a:r>
              <a:rPr lang="en">
                <a:latin typeface="Dawning of a New Day"/>
                <a:ea typeface="Dawning of a New Day"/>
                <a:cs typeface="Dawning of a New Day"/>
                <a:sym typeface="Dawning of a New Day"/>
              </a:rPr>
              <a:t>Colonization and the Polynesian Islands</a:t>
            </a:r>
          </a:p>
        </p:txBody>
      </p:sp>
      <p:sp>
        <p:nvSpPr>
          <p:cNvPr id="55" name="Shape 55"/>
          <p:cNvSpPr txBox="1">
            <a:spLocks noGrp="1"/>
          </p:cNvSpPr>
          <p:nvPr>
            <p:ph type="subTitle" idx="1"/>
          </p:nvPr>
        </p:nvSpPr>
        <p:spPr>
          <a:xfrm>
            <a:off x="311700" y="2797175"/>
            <a:ext cx="8520600" cy="829500"/>
          </a:xfrm>
          <a:prstGeom prst="rect">
            <a:avLst/>
          </a:prstGeom>
        </p:spPr>
        <p:txBody>
          <a:bodyPr lIns="91425" tIns="91425" rIns="91425" bIns="91425" anchor="t" anchorCtr="0">
            <a:noAutofit/>
          </a:bodyPr>
          <a:lstStyle/>
          <a:p>
            <a:pPr lvl="0">
              <a:spcBef>
                <a:spcPts val="0"/>
              </a:spcBef>
              <a:buNone/>
            </a:pPr>
            <a:endParaRPr>
              <a:latin typeface="Dawning of a New Day"/>
              <a:ea typeface="Dawning of a New Day"/>
              <a:cs typeface="Dawning of a New Day"/>
              <a:sym typeface="Dawning of a New Day"/>
            </a:endParaRPr>
          </a:p>
          <a:p>
            <a:pPr lvl="0">
              <a:spcBef>
                <a:spcPts val="0"/>
              </a:spcBef>
              <a:buNone/>
            </a:pPr>
            <a:endParaRPr>
              <a:latin typeface="Dawning of a New Day"/>
              <a:ea typeface="Dawning of a New Day"/>
              <a:cs typeface="Dawning of a New Day"/>
              <a:sym typeface="Dawning of a New Day"/>
            </a:endParaRPr>
          </a:p>
          <a:p>
            <a:pPr lvl="0">
              <a:spcBef>
                <a:spcPts val="0"/>
              </a:spcBef>
              <a:buNone/>
            </a:pPr>
            <a:r>
              <a:rPr lang="en" sz="3000">
                <a:solidFill>
                  <a:srgbClr val="000000"/>
                </a:solidFill>
                <a:latin typeface="Dawning of a New Day"/>
                <a:ea typeface="Dawning of a New Day"/>
                <a:cs typeface="Dawning of a New Day"/>
                <a:sym typeface="Dawning of a New Day"/>
              </a:rPr>
              <a:t>Makena Kobayashi</a:t>
            </a:r>
          </a:p>
          <a:p>
            <a:pPr lvl="0">
              <a:spcBef>
                <a:spcPts val="0"/>
              </a:spcBef>
              <a:buNone/>
            </a:pPr>
            <a:r>
              <a:rPr lang="en" sz="3000">
                <a:solidFill>
                  <a:srgbClr val="000000"/>
                </a:solidFill>
                <a:latin typeface="Dawning of a New Day"/>
                <a:ea typeface="Dawning of a New Day"/>
                <a:cs typeface="Dawning of a New Day"/>
                <a:sym typeface="Dawning of a New Day"/>
              </a:rPr>
              <a:t>Period 4</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Shape 117"/>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sz="3000" b="1">
                <a:latin typeface="Dawning of a New Day"/>
                <a:ea typeface="Dawning of a New Day"/>
                <a:cs typeface="Dawning of a New Day"/>
                <a:sym typeface="Dawning of a New Day"/>
              </a:rPr>
              <a:t>Bibliography (cont.)</a:t>
            </a:r>
          </a:p>
        </p:txBody>
      </p:sp>
      <p:sp>
        <p:nvSpPr>
          <p:cNvPr id="118" name="Shape 118"/>
          <p:cNvSpPr txBox="1">
            <a:spLocks noGrp="1"/>
          </p:cNvSpPr>
          <p:nvPr>
            <p:ph type="body" idx="1"/>
          </p:nvPr>
        </p:nvSpPr>
        <p:spPr>
          <a:xfrm>
            <a:off x="311700" y="1152475"/>
            <a:ext cx="8520600" cy="3596400"/>
          </a:xfrm>
          <a:prstGeom prst="rect">
            <a:avLst/>
          </a:prstGeom>
        </p:spPr>
        <p:txBody>
          <a:bodyPr lIns="91425" tIns="91425" rIns="91425" bIns="91425" anchor="t" anchorCtr="0">
            <a:noAutofit/>
          </a:bodyPr>
          <a:lstStyle/>
          <a:p>
            <a:pPr lvl="0">
              <a:spcBef>
                <a:spcPts val="0"/>
              </a:spcBef>
              <a:buClr>
                <a:schemeClr val="dk1"/>
              </a:buClr>
              <a:buSzPct val="68750"/>
              <a:buFont typeface="Arial"/>
              <a:buNone/>
            </a:pPr>
            <a:r>
              <a:rPr lang="en" sz="1600" u="sng">
                <a:solidFill>
                  <a:schemeClr val="dk1"/>
                </a:solidFill>
                <a:latin typeface="Times New Roman"/>
                <a:ea typeface="Times New Roman"/>
                <a:cs typeface="Times New Roman"/>
                <a:sym typeface="Times New Roman"/>
              </a:rPr>
              <a:t>Tahiti</a:t>
            </a:r>
            <a:r>
              <a:rPr lang="en" sz="1500">
                <a:solidFill>
                  <a:schemeClr val="dk1"/>
                </a:solidFill>
                <a:latin typeface="Times New Roman"/>
                <a:ea typeface="Times New Roman"/>
                <a:cs typeface="Times New Roman"/>
                <a:sym typeface="Times New Roman"/>
              </a:rPr>
              <a:t>: </a:t>
            </a:r>
          </a:p>
          <a:p>
            <a:pPr lvl="0" indent="387350" rtl="0">
              <a:spcBef>
                <a:spcPts val="0"/>
              </a:spcBef>
              <a:buClr>
                <a:schemeClr val="dk1"/>
              </a:buClr>
              <a:buSzPct val="68750"/>
              <a:buFont typeface="Arial"/>
              <a:buNone/>
            </a:pPr>
            <a:r>
              <a:rPr lang="en" sz="1600">
                <a:solidFill>
                  <a:schemeClr val="dk1"/>
                </a:solidFill>
                <a:latin typeface="Times New Roman"/>
                <a:ea typeface="Times New Roman"/>
                <a:cs typeface="Times New Roman"/>
                <a:sym typeface="Times New Roman"/>
              </a:rPr>
              <a:t>The Editors of Encyclopædia Britannica. "Tahiti." </a:t>
            </a:r>
            <a:r>
              <a:rPr lang="en" sz="1600" i="1">
                <a:solidFill>
                  <a:schemeClr val="dk1"/>
                </a:solidFill>
                <a:latin typeface="Times New Roman"/>
                <a:ea typeface="Times New Roman"/>
                <a:cs typeface="Times New Roman"/>
                <a:sym typeface="Times New Roman"/>
              </a:rPr>
              <a:t>Encyclopædia Britannica</a:t>
            </a:r>
            <a:r>
              <a:rPr lang="en" sz="1600">
                <a:solidFill>
                  <a:schemeClr val="dk1"/>
                </a:solidFill>
                <a:latin typeface="Times New Roman"/>
                <a:ea typeface="Times New Roman"/>
                <a:cs typeface="Times New Roman"/>
                <a:sym typeface="Times New Roman"/>
              </a:rPr>
              <a:t>. Encyclopædia Britannica, Inc., 31 Jan. 2017. Web. 05 June 2017.     </a:t>
            </a:r>
          </a:p>
          <a:p>
            <a:pPr lvl="0" indent="457200" rtl="0">
              <a:spcBef>
                <a:spcPts val="0"/>
              </a:spcBef>
              <a:buNone/>
            </a:pPr>
            <a:r>
              <a:rPr lang="en" sz="1100">
                <a:solidFill>
                  <a:schemeClr val="dk1"/>
                </a:solidFill>
              </a:rPr>
              <a:t>“</a:t>
            </a:r>
            <a:r>
              <a:rPr lang="en" sz="1600">
                <a:solidFill>
                  <a:schemeClr val="dk1"/>
                </a:solidFill>
                <a:latin typeface="Times New Roman"/>
                <a:ea typeface="Times New Roman"/>
                <a:cs typeface="Times New Roman"/>
                <a:sym typeface="Times New Roman"/>
              </a:rPr>
              <a:t>French Polynesia." </a:t>
            </a:r>
            <a:r>
              <a:rPr lang="en" sz="1600" i="1">
                <a:solidFill>
                  <a:schemeClr val="dk1"/>
                </a:solidFill>
                <a:latin typeface="Times New Roman"/>
                <a:ea typeface="Times New Roman"/>
                <a:cs typeface="Times New Roman"/>
                <a:sym typeface="Times New Roman"/>
              </a:rPr>
              <a:t>Countries and Their Cultures</a:t>
            </a:r>
            <a:r>
              <a:rPr lang="en" sz="1600">
                <a:solidFill>
                  <a:schemeClr val="dk1"/>
                </a:solidFill>
                <a:latin typeface="Times New Roman"/>
                <a:ea typeface="Times New Roman"/>
                <a:cs typeface="Times New Roman"/>
                <a:sym typeface="Times New Roman"/>
              </a:rPr>
              <a:t>. N.p., n.d. Web. 05 June 2017.</a:t>
            </a:r>
            <a:r>
              <a:rPr lang="en" sz="1100">
                <a:solidFill>
                  <a:schemeClr val="dk1"/>
                </a:solidFill>
              </a:rPr>
              <a:t>                                              	                                        	</a:t>
            </a:r>
          </a:p>
          <a:p>
            <a:pPr marL="0" lvl="0" indent="0" rtl="0">
              <a:spcBef>
                <a:spcPts val="0"/>
              </a:spcBef>
              <a:buNone/>
            </a:pPr>
            <a:r>
              <a:rPr lang="en" sz="1600" u="sng">
                <a:latin typeface="Times New Roman"/>
                <a:ea typeface="Times New Roman"/>
                <a:cs typeface="Times New Roman"/>
                <a:sym typeface="Times New Roman"/>
              </a:rPr>
              <a:t>Hawaii:</a:t>
            </a:r>
          </a:p>
          <a:p>
            <a:pPr lvl="0" indent="457200" rtl="0">
              <a:spcBef>
                <a:spcPts val="0"/>
              </a:spcBef>
              <a:buNone/>
            </a:pPr>
            <a:r>
              <a:rPr lang="en" sz="1600">
                <a:solidFill>
                  <a:schemeClr val="dk1"/>
                </a:solidFill>
                <a:latin typeface="Times New Roman"/>
                <a:ea typeface="Times New Roman"/>
                <a:cs typeface="Times New Roman"/>
                <a:sym typeface="Times New Roman"/>
              </a:rPr>
              <a:t>Iiwinc. "1819 – 1850: Hawaiian Culture, Politics, and Economy Shift to a Western Model." </a:t>
            </a:r>
            <a:r>
              <a:rPr lang="en" sz="1600" i="1">
                <a:solidFill>
                  <a:schemeClr val="dk1"/>
                </a:solidFill>
                <a:latin typeface="Times New Roman"/>
                <a:ea typeface="Times New Roman"/>
                <a:cs typeface="Times New Roman"/>
                <a:sym typeface="Times New Roman"/>
              </a:rPr>
              <a:t>Hawaii</a:t>
            </a:r>
            <a:r>
              <a:rPr lang="en" sz="1600">
                <a:solidFill>
                  <a:schemeClr val="dk1"/>
                </a:solidFill>
                <a:latin typeface="Times New Roman"/>
                <a:ea typeface="Times New Roman"/>
                <a:cs typeface="Times New Roman"/>
                <a:sym typeface="Times New Roman"/>
              </a:rPr>
              <a:t>. N.p., n.d. Web. 05 June 2017.              </a:t>
            </a:r>
            <a:r>
              <a:rPr lang="en" sz="1100">
                <a:solidFill>
                  <a:schemeClr val="dk1"/>
                </a:solidFill>
              </a:rPr>
              <a:t>                                	</a:t>
            </a:r>
          </a:p>
          <a:p>
            <a:pPr lvl="0" indent="457200" rtl="0">
              <a:spcBef>
                <a:spcPts val="0"/>
              </a:spcBef>
              <a:buNone/>
            </a:pPr>
            <a:r>
              <a:rPr lang="en" sz="1600">
                <a:latin typeface="Times New Roman"/>
                <a:ea typeface="Times New Roman"/>
                <a:cs typeface="Times New Roman"/>
                <a:sym typeface="Times New Roman"/>
              </a:rPr>
              <a:t>“</a:t>
            </a:r>
            <a:r>
              <a:rPr lang="en" sz="1600">
                <a:solidFill>
                  <a:schemeClr val="dk1"/>
                </a:solidFill>
                <a:latin typeface="Times New Roman"/>
                <a:ea typeface="Times New Roman"/>
                <a:cs typeface="Times New Roman"/>
                <a:sym typeface="Times New Roman"/>
              </a:rPr>
              <a:t>Topics Overview." </a:t>
            </a:r>
            <a:r>
              <a:rPr lang="en" sz="1600" i="1">
                <a:solidFill>
                  <a:schemeClr val="dk1"/>
                </a:solidFill>
                <a:latin typeface="Times New Roman"/>
                <a:ea typeface="Times New Roman"/>
                <a:cs typeface="Times New Roman"/>
                <a:sym typeface="Times New Roman"/>
              </a:rPr>
              <a:t>+ Hawaii Alive | Topics: Overview +</a:t>
            </a:r>
            <a:r>
              <a:rPr lang="en" sz="1600">
                <a:solidFill>
                  <a:schemeClr val="dk1"/>
                </a:solidFill>
                <a:latin typeface="Times New Roman"/>
                <a:ea typeface="Times New Roman"/>
                <a:cs typeface="Times New Roman"/>
                <a:sym typeface="Times New Roman"/>
              </a:rPr>
              <a:t>. N.p., n.d. Web. 05 June 2017.</a:t>
            </a:r>
            <a:r>
              <a:rPr lang="en" sz="1100">
                <a:solidFill>
                  <a:schemeClr val="dk1"/>
                </a:solidFill>
              </a:rPr>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Shape 60"/>
          <p:cNvSpPr txBox="1">
            <a:spLocks noGrp="1"/>
          </p:cNvSpPr>
          <p:nvPr>
            <p:ph type="ctrTitle"/>
          </p:nvPr>
        </p:nvSpPr>
        <p:spPr>
          <a:xfrm>
            <a:off x="311700" y="744575"/>
            <a:ext cx="8520600" cy="792600"/>
          </a:xfrm>
          <a:prstGeom prst="rect">
            <a:avLst/>
          </a:prstGeom>
        </p:spPr>
        <p:txBody>
          <a:bodyPr lIns="91425" tIns="91425" rIns="91425" bIns="91425" anchor="b" anchorCtr="0">
            <a:noAutofit/>
          </a:bodyPr>
          <a:lstStyle/>
          <a:p>
            <a:pPr lvl="0">
              <a:spcBef>
                <a:spcPts val="0"/>
              </a:spcBef>
              <a:buNone/>
            </a:pPr>
            <a:r>
              <a:rPr lang="en" sz="3600">
                <a:latin typeface="Dawning of a New Day"/>
                <a:ea typeface="Dawning of a New Day"/>
                <a:cs typeface="Dawning of a New Day"/>
                <a:sym typeface="Dawning of a New Day"/>
              </a:rPr>
              <a:t>Primary Research Question:</a:t>
            </a:r>
          </a:p>
        </p:txBody>
      </p:sp>
      <p:sp>
        <p:nvSpPr>
          <p:cNvPr id="61" name="Shape 61"/>
          <p:cNvSpPr txBox="1">
            <a:spLocks noGrp="1"/>
          </p:cNvSpPr>
          <p:nvPr>
            <p:ph type="subTitle" idx="1"/>
          </p:nvPr>
        </p:nvSpPr>
        <p:spPr>
          <a:xfrm>
            <a:off x="311700" y="1730300"/>
            <a:ext cx="8520600" cy="2796900"/>
          </a:xfrm>
          <a:prstGeom prst="rect">
            <a:avLst/>
          </a:prstGeom>
        </p:spPr>
        <p:txBody>
          <a:bodyPr lIns="91425" tIns="91425" rIns="91425" bIns="91425" anchor="t" anchorCtr="0">
            <a:noAutofit/>
          </a:bodyPr>
          <a:lstStyle/>
          <a:p>
            <a:pPr lvl="0">
              <a:spcBef>
                <a:spcPts val="0"/>
              </a:spcBef>
              <a:buNone/>
            </a:pPr>
            <a:r>
              <a:rPr lang="en" sz="3600" b="1">
                <a:solidFill>
                  <a:srgbClr val="000000"/>
                </a:solidFill>
                <a:latin typeface="Dawning of a New Day"/>
                <a:ea typeface="Dawning of a New Day"/>
                <a:cs typeface="Dawning of a New Day"/>
                <a:sym typeface="Dawning of a New Day"/>
              </a:rPr>
              <a:t>Analyze the social and political effects of European colonization on the Polynesian islands during 1450-1900.</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sz="3600" b="1">
                <a:latin typeface="Dawning of a New Day"/>
                <a:ea typeface="Dawning of a New Day"/>
                <a:cs typeface="Dawning of a New Day"/>
                <a:sym typeface="Dawning of a New Day"/>
              </a:rPr>
              <a:t>What are the Polynesian islands?</a:t>
            </a:r>
          </a:p>
        </p:txBody>
      </p:sp>
      <p:sp>
        <p:nvSpPr>
          <p:cNvPr id="67" name="Shape 67"/>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lnSpc>
                <a:spcPct val="100000"/>
              </a:lnSpc>
              <a:spcBef>
                <a:spcPts val="0"/>
              </a:spcBef>
              <a:buNone/>
            </a:pPr>
            <a:r>
              <a:rPr lang="en" sz="2400">
                <a:solidFill>
                  <a:srgbClr val="000000"/>
                </a:solidFill>
                <a:latin typeface="Dawning of a New Day"/>
                <a:ea typeface="Dawning of a New Day"/>
                <a:cs typeface="Dawning of a New Day"/>
                <a:sym typeface="Dawning of a New Day"/>
              </a:rPr>
              <a:t>Polynesia is group of many islands that cover a triangular-shaped </a:t>
            </a:r>
          </a:p>
          <a:p>
            <a:pPr lvl="0">
              <a:lnSpc>
                <a:spcPct val="100000"/>
              </a:lnSpc>
              <a:spcBef>
                <a:spcPts val="0"/>
              </a:spcBef>
              <a:buNone/>
            </a:pPr>
            <a:r>
              <a:rPr lang="en" sz="2400">
                <a:solidFill>
                  <a:srgbClr val="000000"/>
                </a:solidFill>
                <a:latin typeface="Dawning of a New Day"/>
                <a:ea typeface="Dawning of a New Day"/>
                <a:cs typeface="Dawning of a New Day"/>
                <a:sym typeface="Dawning of a New Day"/>
              </a:rPr>
              <a:t>region in the Pacific Ocean. There are </a:t>
            </a:r>
          </a:p>
          <a:p>
            <a:pPr lvl="0">
              <a:lnSpc>
                <a:spcPct val="100000"/>
              </a:lnSpc>
              <a:spcBef>
                <a:spcPts val="0"/>
              </a:spcBef>
              <a:buNone/>
            </a:pPr>
            <a:r>
              <a:rPr lang="en" sz="2400">
                <a:solidFill>
                  <a:srgbClr val="000000"/>
                </a:solidFill>
                <a:latin typeface="Dawning of a New Day"/>
                <a:ea typeface="Dawning of a New Day"/>
                <a:cs typeface="Dawning of a New Day"/>
                <a:sym typeface="Dawning of a New Day"/>
              </a:rPr>
              <a:t>over 1,000 total islands in Polynesia, </a:t>
            </a:r>
          </a:p>
          <a:p>
            <a:pPr lvl="0">
              <a:lnSpc>
                <a:spcPct val="100000"/>
              </a:lnSpc>
              <a:spcBef>
                <a:spcPts val="0"/>
              </a:spcBef>
              <a:buNone/>
            </a:pPr>
            <a:r>
              <a:rPr lang="en" sz="2400">
                <a:solidFill>
                  <a:srgbClr val="000000"/>
                </a:solidFill>
                <a:latin typeface="Dawning of a New Day"/>
                <a:ea typeface="Dawning of a New Day"/>
                <a:cs typeface="Dawning of a New Day"/>
                <a:sym typeface="Dawning of a New Day"/>
              </a:rPr>
              <a:t>but the most recognizable ones include </a:t>
            </a:r>
          </a:p>
          <a:p>
            <a:pPr lvl="0">
              <a:lnSpc>
                <a:spcPct val="100000"/>
              </a:lnSpc>
              <a:spcBef>
                <a:spcPts val="0"/>
              </a:spcBef>
              <a:buNone/>
            </a:pPr>
            <a:r>
              <a:rPr lang="en" sz="2400">
                <a:solidFill>
                  <a:srgbClr val="000000"/>
                </a:solidFill>
                <a:latin typeface="Dawning of a New Day"/>
                <a:ea typeface="Dawning of a New Day"/>
                <a:cs typeface="Dawning of a New Day"/>
                <a:sym typeface="Dawning of a New Day"/>
              </a:rPr>
              <a:t>Hawaii, Tahiti, and Samoa.</a:t>
            </a:r>
          </a:p>
          <a:p>
            <a:pPr lvl="0">
              <a:spcBef>
                <a:spcPts val="0"/>
              </a:spcBef>
              <a:buNone/>
            </a:pPr>
            <a:r>
              <a:rPr lang="en" sz="1100" u="sng">
                <a:solidFill>
                  <a:schemeClr val="hlink"/>
                </a:solidFill>
                <a:latin typeface="Dawning of a New Day"/>
                <a:ea typeface="Dawning of a New Day"/>
                <a:cs typeface="Dawning of a New Day"/>
                <a:sym typeface="Dawning of a New Day"/>
                <a:hlinkClick r:id="rId3"/>
              </a:rPr>
              <a:t>http://www.beautifulpacific.com/south-pacific-maps/south-pacific/polynesia.gif</a:t>
            </a:r>
          </a:p>
          <a:p>
            <a:pPr lvl="0" rtl="0">
              <a:spcBef>
                <a:spcPts val="0"/>
              </a:spcBef>
              <a:buNone/>
            </a:pPr>
            <a:endParaRPr sz="1100">
              <a:solidFill>
                <a:srgbClr val="000000"/>
              </a:solidFill>
              <a:latin typeface="Dawning of a New Day"/>
              <a:ea typeface="Dawning of a New Day"/>
              <a:cs typeface="Dawning of a New Day"/>
              <a:sym typeface="Dawning of a New Day"/>
            </a:endParaRPr>
          </a:p>
          <a:p>
            <a:pPr lvl="0" rtl="0">
              <a:spcBef>
                <a:spcPts val="0"/>
              </a:spcBef>
              <a:buNone/>
            </a:pPr>
            <a:endParaRPr sz="2400">
              <a:solidFill>
                <a:srgbClr val="000000"/>
              </a:solidFill>
              <a:latin typeface="Dawning of a New Day"/>
              <a:ea typeface="Dawning of a New Day"/>
              <a:cs typeface="Dawning of a New Day"/>
              <a:sym typeface="Dawning of a New Day"/>
            </a:endParaRPr>
          </a:p>
        </p:txBody>
      </p:sp>
      <p:pic>
        <p:nvPicPr>
          <p:cNvPr id="68" name="Shape 68" descr="Image result for what are the polynesian islands"/>
          <p:cNvPicPr preferRelativeResize="0"/>
          <p:nvPr/>
        </p:nvPicPr>
        <p:blipFill rotWithShape="1">
          <a:blip r:embed="rId4">
            <a:alphaModFix/>
          </a:blip>
          <a:srcRect/>
          <a:stretch/>
        </p:blipFill>
        <p:spPr>
          <a:xfrm>
            <a:off x="4740549" y="1766675"/>
            <a:ext cx="4278349" cy="3092399"/>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sz="3600" b="1">
                <a:latin typeface="Dawning of a New Day"/>
                <a:ea typeface="Dawning of a New Day"/>
                <a:cs typeface="Dawning of a New Day"/>
                <a:sym typeface="Dawning of a New Day"/>
              </a:rPr>
              <a:t>Overview of European Colonization</a:t>
            </a:r>
          </a:p>
        </p:txBody>
      </p:sp>
      <p:sp>
        <p:nvSpPr>
          <p:cNvPr id="74" name="Shape 74"/>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buNone/>
            </a:pPr>
            <a:r>
              <a:rPr lang="en" sz="2600">
                <a:solidFill>
                  <a:srgbClr val="000000"/>
                </a:solidFill>
                <a:latin typeface="Dawning of a New Day"/>
                <a:ea typeface="Dawning of a New Day"/>
                <a:cs typeface="Dawning of a New Day"/>
                <a:sym typeface="Dawning of a New Day"/>
              </a:rPr>
              <a:t>The first European explorer to visit Polynesia was a Spanish explorer in the 1500s. The Dutch came to Polynesia in the 1600s, and British and French trips followed in the 1700s. Polynesia was exploited for its various natural resources and was taken over for various strategic reasons. The effects of colonialism vary from island to island, so I will focus on three specific islands: Samoa, Tahiti, and Hawaii</a:t>
            </a:r>
            <a:r>
              <a:rPr lang="en" sz="2100">
                <a:solidFill>
                  <a:srgbClr val="000000"/>
                </a:solidFill>
                <a:latin typeface="Dawning of a New Day"/>
                <a:ea typeface="Dawning of a New Day"/>
                <a:cs typeface="Dawning of a New Day"/>
                <a:sym typeface="Dawning of a New Day"/>
              </a:rPr>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Shape 79"/>
          <p:cNvSpPr txBox="1">
            <a:spLocks noGrp="1"/>
          </p:cNvSpPr>
          <p:nvPr>
            <p:ph type="title"/>
          </p:nvPr>
        </p:nvSpPr>
        <p:spPr>
          <a:xfrm>
            <a:off x="311700" y="118525"/>
            <a:ext cx="8520600" cy="675600"/>
          </a:xfrm>
          <a:prstGeom prst="rect">
            <a:avLst/>
          </a:prstGeom>
        </p:spPr>
        <p:txBody>
          <a:bodyPr lIns="91425" tIns="91425" rIns="91425" bIns="91425" anchor="t" anchorCtr="0">
            <a:noAutofit/>
          </a:bodyPr>
          <a:lstStyle/>
          <a:p>
            <a:pPr lvl="0">
              <a:spcBef>
                <a:spcPts val="0"/>
              </a:spcBef>
              <a:buNone/>
            </a:pPr>
            <a:r>
              <a:rPr lang="en" sz="3600" b="1">
                <a:latin typeface="Dawning of a New Day"/>
                <a:ea typeface="Dawning of a New Day"/>
                <a:cs typeface="Dawning of a New Day"/>
                <a:sym typeface="Dawning of a New Day"/>
              </a:rPr>
              <a:t>Samoa</a:t>
            </a:r>
          </a:p>
        </p:txBody>
      </p:sp>
      <p:sp>
        <p:nvSpPr>
          <p:cNvPr id="80" name="Shape 80"/>
          <p:cNvSpPr txBox="1">
            <a:spLocks noGrp="1"/>
          </p:cNvSpPr>
          <p:nvPr>
            <p:ph type="body" idx="1"/>
          </p:nvPr>
        </p:nvSpPr>
        <p:spPr>
          <a:xfrm>
            <a:off x="165925" y="711075"/>
            <a:ext cx="4373100" cy="4302000"/>
          </a:xfrm>
          <a:prstGeom prst="rect">
            <a:avLst/>
          </a:prstGeom>
        </p:spPr>
        <p:txBody>
          <a:bodyPr lIns="91425" tIns="91425" rIns="91425" bIns="91425" anchor="t" anchorCtr="0">
            <a:noAutofit/>
          </a:bodyPr>
          <a:lstStyle/>
          <a:p>
            <a:pPr lvl="0" rtl="0">
              <a:spcBef>
                <a:spcPts val="0"/>
              </a:spcBef>
              <a:buNone/>
            </a:pPr>
            <a:r>
              <a:rPr lang="en">
                <a:solidFill>
                  <a:srgbClr val="000000"/>
                </a:solidFill>
                <a:latin typeface="Times New Roman"/>
                <a:ea typeface="Times New Roman"/>
                <a:cs typeface="Times New Roman"/>
                <a:sym typeface="Times New Roman"/>
              </a:rPr>
              <a:t>What happened:</a:t>
            </a:r>
          </a:p>
          <a:p>
            <a:pPr marL="457200" lvl="0" indent="-228600" rtl="0">
              <a:spcBef>
                <a:spcPts val="0"/>
              </a:spcBef>
              <a:buClr>
                <a:srgbClr val="000000"/>
              </a:buClr>
              <a:buFont typeface="Times New Roman"/>
            </a:pPr>
            <a:r>
              <a:rPr lang="en">
                <a:solidFill>
                  <a:srgbClr val="000000"/>
                </a:solidFill>
                <a:latin typeface="Times New Roman"/>
                <a:ea typeface="Times New Roman"/>
                <a:cs typeface="Times New Roman"/>
                <a:sym typeface="Times New Roman"/>
              </a:rPr>
              <a:t>First contact with Europe was with the Dutch in the 1830’s</a:t>
            </a:r>
          </a:p>
          <a:p>
            <a:pPr marL="457200" lvl="0" indent="-228600" rtl="0">
              <a:lnSpc>
                <a:spcPct val="100000"/>
              </a:lnSpc>
              <a:spcBef>
                <a:spcPts val="0"/>
              </a:spcBef>
              <a:buClr>
                <a:srgbClr val="000000"/>
              </a:buClr>
              <a:buFont typeface="Times New Roman"/>
            </a:pPr>
            <a:r>
              <a:rPr lang="en">
                <a:solidFill>
                  <a:srgbClr val="000000"/>
                </a:solidFill>
                <a:latin typeface="Times New Roman"/>
                <a:ea typeface="Times New Roman"/>
                <a:cs typeface="Times New Roman"/>
                <a:sym typeface="Times New Roman"/>
              </a:rPr>
              <a:t>Became a major trading center</a:t>
            </a:r>
          </a:p>
          <a:p>
            <a:pPr marL="457200" lvl="0" indent="-228600" rtl="0">
              <a:lnSpc>
                <a:spcPct val="100000"/>
              </a:lnSpc>
              <a:spcBef>
                <a:spcPts val="0"/>
              </a:spcBef>
              <a:buClr>
                <a:srgbClr val="000000"/>
              </a:buClr>
              <a:buFont typeface="Times New Roman"/>
            </a:pPr>
            <a:r>
              <a:rPr lang="en">
                <a:solidFill>
                  <a:srgbClr val="000000"/>
                </a:solidFill>
                <a:latin typeface="Times New Roman"/>
                <a:ea typeface="Times New Roman"/>
                <a:cs typeface="Times New Roman"/>
                <a:sym typeface="Times New Roman"/>
              </a:rPr>
              <a:t>Missionaries arrived, spread Christianity easily</a:t>
            </a:r>
          </a:p>
          <a:p>
            <a:pPr marL="457200" lvl="0" indent="-228600" rtl="0">
              <a:lnSpc>
                <a:spcPct val="100000"/>
              </a:lnSpc>
              <a:spcBef>
                <a:spcPts val="0"/>
              </a:spcBef>
              <a:buClr>
                <a:srgbClr val="000000"/>
              </a:buClr>
              <a:buFont typeface="Times New Roman"/>
            </a:pPr>
            <a:r>
              <a:rPr lang="en">
                <a:solidFill>
                  <a:srgbClr val="000000"/>
                </a:solidFill>
                <a:latin typeface="Times New Roman"/>
                <a:ea typeface="Times New Roman"/>
                <a:cs typeface="Times New Roman"/>
                <a:sym typeface="Times New Roman"/>
              </a:rPr>
              <a:t>Samoa became a colony inadvertently due to Europe’s need for natural resources</a:t>
            </a:r>
          </a:p>
          <a:p>
            <a:pPr marL="457200" lvl="0" indent="-228600" rtl="0">
              <a:lnSpc>
                <a:spcPct val="100000"/>
              </a:lnSpc>
              <a:spcBef>
                <a:spcPts val="0"/>
              </a:spcBef>
              <a:buClr>
                <a:srgbClr val="000000"/>
              </a:buClr>
              <a:buFont typeface="Times New Roman"/>
            </a:pPr>
            <a:r>
              <a:rPr lang="en">
                <a:solidFill>
                  <a:srgbClr val="000000"/>
                </a:solidFill>
                <a:latin typeface="Times New Roman"/>
                <a:ea typeface="Times New Roman"/>
                <a:cs typeface="Times New Roman"/>
                <a:sym typeface="Times New Roman"/>
              </a:rPr>
              <a:t>Island became split between the U.S., Britain, and Germany because of the race to gain as much land and power as they could</a:t>
            </a:r>
          </a:p>
        </p:txBody>
      </p:sp>
      <p:sp>
        <p:nvSpPr>
          <p:cNvPr id="81" name="Shape 81"/>
          <p:cNvSpPr txBox="1">
            <a:spLocks noGrp="1"/>
          </p:cNvSpPr>
          <p:nvPr>
            <p:ph type="body" idx="2"/>
          </p:nvPr>
        </p:nvSpPr>
        <p:spPr>
          <a:xfrm>
            <a:off x="4681225" y="367400"/>
            <a:ext cx="4293300" cy="3342300"/>
          </a:xfrm>
          <a:prstGeom prst="rect">
            <a:avLst/>
          </a:prstGeom>
        </p:spPr>
        <p:txBody>
          <a:bodyPr lIns="91425" tIns="91425" rIns="91425" bIns="91425" anchor="t" anchorCtr="0">
            <a:noAutofit/>
          </a:bodyPr>
          <a:lstStyle/>
          <a:p>
            <a:pPr lvl="0">
              <a:spcBef>
                <a:spcPts val="0"/>
              </a:spcBef>
              <a:buNone/>
            </a:pPr>
            <a:r>
              <a:rPr lang="en">
                <a:solidFill>
                  <a:srgbClr val="000000"/>
                </a:solidFill>
                <a:latin typeface="Times New Roman"/>
                <a:ea typeface="Times New Roman"/>
                <a:cs typeface="Times New Roman"/>
                <a:sym typeface="Times New Roman"/>
              </a:rPr>
              <a:t>Lasting Effects:</a:t>
            </a:r>
          </a:p>
          <a:p>
            <a:pPr marL="457200" lvl="0" indent="-228600" rtl="0">
              <a:spcBef>
                <a:spcPts val="0"/>
              </a:spcBef>
              <a:buClr>
                <a:srgbClr val="000000"/>
              </a:buClr>
              <a:buFont typeface="Times New Roman"/>
            </a:pPr>
            <a:r>
              <a:rPr lang="en">
                <a:solidFill>
                  <a:srgbClr val="000000"/>
                </a:solidFill>
                <a:latin typeface="Times New Roman"/>
                <a:ea typeface="Times New Roman"/>
                <a:cs typeface="Times New Roman"/>
                <a:sym typeface="Times New Roman"/>
              </a:rPr>
              <a:t>Samoans were taught to read/write and told to follow European beliefs</a:t>
            </a:r>
          </a:p>
          <a:p>
            <a:pPr marL="457200" lvl="0" indent="-228600" rtl="0">
              <a:spcBef>
                <a:spcPts val="0"/>
              </a:spcBef>
              <a:buClr>
                <a:srgbClr val="000000"/>
              </a:buClr>
              <a:buFont typeface="Times New Roman"/>
            </a:pPr>
            <a:r>
              <a:rPr lang="en">
                <a:solidFill>
                  <a:srgbClr val="000000"/>
                </a:solidFill>
                <a:latin typeface="Times New Roman"/>
                <a:ea typeface="Times New Roman"/>
                <a:cs typeface="Times New Roman"/>
                <a:sym typeface="Times New Roman"/>
              </a:rPr>
              <a:t>Economy remains largely dependent on aid from overseas nations, economy depends largely on tourism</a:t>
            </a:r>
          </a:p>
          <a:p>
            <a:pPr marL="457200" lvl="0" indent="-228600" rtl="0">
              <a:spcBef>
                <a:spcPts val="0"/>
              </a:spcBef>
              <a:buClr>
                <a:srgbClr val="000000"/>
              </a:buClr>
              <a:buFont typeface="Times New Roman"/>
            </a:pPr>
            <a:r>
              <a:rPr lang="en">
                <a:solidFill>
                  <a:srgbClr val="000000"/>
                </a:solidFill>
                <a:latin typeface="Times New Roman"/>
                <a:ea typeface="Times New Roman"/>
                <a:cs typeface="Times New Roman"/>
                <a:sym typeface="Times New Roman"/>
              </a:rPr>
              <a:t>Majority of the nation is Christian, major loss of traditional beliefs</a:t>
            </a:r>
          </a:p>
          <a:p>
            <a:pPr marL="457200" lvl="0" indent="-228600" rtl="0">
              <a:spcBef>
                <a:spcPts val="0"/>
              </a:spcBef>
              <a:buClr>
                <a:srgbClr val="000000"/>
              </a:buClr>
              <a:buFont typeface="Times New Roman"/>
            </a:pPr>
            <a:r>
              <a:rPr lang="en">
                <a:solidFill>
                  <a:srgbClr val="000000"/>
                </a:solidFill>
                <a:latin typeface="Times New Roman"/>
                <a:ea typeface="Times New Roman"/>
                <a:cs typeface="Times New Roman"/>
                <a:sym typeface="Times New Roman"/>
              </a:rPr>
              <a:t>American Samoa (eastern islands) remains a part of American territory</a:t>
            </a:r>
          </a:p>
          <a:p>
            <a:pPr marL="457200" lvl="0" indent="-228600">
              <a:spcBef>
                <a:spcPts val="0"/>
              </a:spcBef>
              <a:buClr>
                <a:srgbClr val="000000"/>
              </a:buClr>
              <a:buFont typeface="Times New Roman"/>
            </a:pPr>
            <a:r>
              <a:rPr lang="en">
                <a:solidFill>
                  <a:srgbClr val="000000"/>
                </a:solidFill>
                <a:latin typeface="Times New Roman"/>
                <a:ea typeface="Times New Roman"/>
                <a:cs typeface="Times New Roman"/>
                <a:sym typeface="Times New Roman"/>
              </a:rPr>
              <a:t>Able to maintain language and social customs</a:t>
            </a:r>
          </a:p>
        </p:txBody>
      </p:sp>
      <p:pic>
        <p:nvPicPr>
          <p:cNvPr id="82" name="Shape 82" descr="Image result for samoa on world map"/>
          <p:cNvPicPr preferRelativeResize="0"/>
          <p:nvPr/>
        </p:nvPicPr>
        <p:blipFill>
          <a:blip r:embed="rId3">
            <a:alphaModFix/>
          </a:blip>
          <a:stretch>
            <a:fillRect/>
          </a:stretch>
        </p:blipFill>
        <p:spPr>
          <a:xfrm>
            <a:off x="4041250" y="3590975"/>
            <a:ext cx="4165274" cy="1463799"/>
          </a:xfrm>
          <a:prstGeom prst="rect">
            <a:avLst/>
          </a:prstGeom>
          <a:noFill/>
          <a:ln>
            <a:noFill/>
          </a:ln>
        </p:spPr>
      </p:pic>
      <p:pic>
        <p:nvPicPr>
          <p:cNvPr id="83" name="Shape 83" descr="Image result for samoan culture"/>
          <p:cNvPicPr preferRelativeResize="0"/>
          <p:nvPr/>
        </p:nvPicPr>
        <p:blipFill>
          <a:blip r:embed="rId4">
            <a:alphaModFix/>
          </a:blip>
          <a:stretch>
            <a:fillRect/>
          </a:stretch>
        </p:blipFill>
        <p:spPr>
          <a:xfrm>
            <a:off x="1238450" y="3318375"/>
            <a:ext cx="2228049" cy="17364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Shape 88"/>
          <p:cNvSpPr txBox="1">
            <a:spLocks noGrp="1"/>
          </p:cNvSpPr>
          <p:nvPr>
            <p:ph type="title"/>
          </p:nvPr>
        </p:nvSpPr>
        <p:spPr>
          <a:xfrm>
            <a:off x="311700" y="237025"/>
            <a:ext cx="8520600" cy="580800"/>
          </a:xfrm>
          <a:prstGeom prst="rect">
            <a:avLst/>
          </a:prstGeom>
        </p:spPr>
        <p:txBody>
          <a:bodyPr lIns="91425" tIns="91425" rIns="91425" bIns="91425" anchor="t" anchorCtr="0">
            <a:noAutofit/>
          </a:bodyPr>
          <a:lstStyle/>
          <a:p>
            <a:pPr lvl="0">
              <a:spcBef>
                <a:spcPts val="0"/>
              </a:spcBef>
              <a:buNone/>
            </a:pPr>
            <a:r>
              <a:rPr lang="en" sz="3600" b="1">
                <a:latin typeface="Dawning of a New Day"/>
                <a:ea typeface="Dawning of a New Day"/>
                <a:cs typeface="Dawning of a New Day"/>
                <a:sym typeface="Dawning of a New Day"/>
              </a:rPr>
              <a:t>Tahiti</a:t>
            </a:r>
          </a:p>
        </p:txBody>
      </p:sp>
      <p:sp>
        <p:nvSpPr>
          <p:cNvPr id="89" name="Shape 89"/>
          <p:cNvSpPr txBox="1">
            <a:spLocks noGrp="1"/>
          </p:cNvSpPr>
          <p:nvPr>
            <p:ph type="body" idx="1"/>
          </p:nvPr>
        </p:nvSpPr>
        <p:spPr>
          <a:xfrm>
            <a:off x="311700" y="817825"/>
            <a:ext cx="4310400" cy="4242600"/>
          </a:xfrm>
          <a:prstGeom prst="rect">
            <a:avLst/>
          </a:prstGeom>
        </p:spPr>
        <p:txBody>
          <a:bodyPr lIns="91425" tIns="91425" rIns="91425" bIns="91425" anchor="t" anchorCtr="0">
            <a:noAutofit/>
          </a:bodyPr>
          <a:lstStyle/>
          <a:p>
            <a:pPr lvl="0" rtl="0">
              <a:spcBef>
                <a:spcPts val="0"/>
              </a:spcBef>
              <a:buNone/>
            </a:pPr>
            <a:r>
              <a:rPr lang="en">
                <a:solidFill>
                  <a:srgbClr val="000000"/>
                </a:solidFill>
                <a:latin typeface="Times New Roman"/>
                <a:ea typeface="Times New Roman"/>
                <a:cs typeface="Times New Roman"/>
                <a:sym typeface="Times New Roman"/>
              </a:rPr>
              <a:t>What happened:</a:t>
            </a:r>
          </a:p>
          <a:p>
            <a:pPr marL="457200" lvl="0" indent="-228600" rtl="0">
              <a:spcBef>
                <a:spcPts val="0"/>
              </a:spcBef>
              <a:buClr>
                <a:srgbClr val="000000"/>
              </a:buClr>
              <a:buFont typeface="Times New Roman"/>
            </a:pPr>
            <a:r>
              <a:rPr lang="en">
                <a:solidFill>
                  <a:srgbClr val="000000"/>
                </a:solidFill>
                <a:latin typeface="Times New Roman"/>
                <a:ea typeface="Times New Roman"/>
                <a:cs typeface="Times New Roman"/>
                <a:sym typeface="Times New Roman"/>
              </a:rPr>
              <a:t>Britain was the first to visit Tahiti even though Spain first discovered it</a:t>
            </a:r>
          </a:p>
          <a:p>
            <a:pPr marL="457200" lvl="0" indent="-228600" rtl="0">
              <a:spcBef>
                <a:spcPts val="0"/>
              </a:spcBef>
              <a:buClr>
                <a:srgbClr val="000000"/>
              </a:buClr>
              <a:buFont typeface="Times New Roman"/>
            </a:pPr>
            <a:r>
              <a:rPr lang="en">
                <a:solidFill>
                  <a:srgbClr val="000000"/>
                </a:solidFill>
                <a:latin typeface="Times New Roman"/>
                <a:ea typeface="Times New Roman"/>
                <a:cs typeface="Times New Roman"/>
                <a:sym typeface="Times New Roman"/>
              </a:rPr>
              <a:t>In the 1800’s, the Tahitian chief embraced Christianity &amp; established a “missionary Kingdom”</a:t>
            </a:r>
          </a:p>
          <a:p>
            <a:pPr marL="457200" lvl="0" indent="-228600" rtl="0">
              <a:spcBef>
                <a:spcPts val="0"/>
              </a:spcBef>
              <a:buClr>
                <a:srgbClr val="000000"/>
              </a:buClr>
              <a:buFont typeface="Times New Roman"/>
            </a:pPr>
            <a:r>
              <a:rPr lang="en">
                <a:solidFill>
                  <a:srgbClr val="000000"/>
                </a:solidFill>
                <a:latin typeface="Times New Roman"/>
                <a:ea typeface="Times New Roman"/>
                <a:cs typeface="Times New Roman"/>
                <a:sym typeface="Times New Roman"/>
              </a:rPr>
              <a:t>The Tahitians favored the French presence over the British, and they were pressured to signed a request for French protection</a:t>
            </a:r>
          </a:p>
          <a:p>
            <a:pPr marL="457200" lvl="0" indent="-228600" rtl="0">
              <a:spcBef>
                <a:spcPts val="0"/>
              </a:spcBef>
              <a:buClr>
                <a:srgbClr val="000000"/>
              </a:buClr>
              <a:buFont typeface="Times New Roman"/>
            </a:pPr>
            <a:r>
              <a:rPr lang="en">
                <a:solidFill>
                  <a:srgbClr val="000000"/>
                </a:solidFill>
                <a:latin typeface="Times New Roman"/>
                <a:ea typeface="Times New Roman"/>
                <a:cs typeface="Times New Roman"/>
                <a:sym typeface="Times New Roman"/>
              </a:rPr>
              <a:t>France now had a tight hold over Tahitian affairs</a:t>
            </a:r>
          </a:p>
        </p:txBody>
      </p:sp>
      <p:sp>
        <p:nvSpPr>
          <p:cNvPr id="90" name="Shape 90"/>
          <p:cNvSpPr txBox="1">
            <a:spLocks noGrp="1"/>
          </p:cNvSpPr>
          <p:nvPr>
            <p:ph type="body" idx="2"/>
          </p:nvPr>
        </p:nvSpPr>
        <p:spPr>
          <a:xfrm>
            <a:off x="4622050" y="959950"/>
            <a:ext cx="4210200" cy="3934800"/>
          </a:xfrm>
          <a:prstGeom prst="rect">
            <a:avLst/>
          </a:prstGeom>
        </p:spPr>
        <p:txBody>
          <a:bodyPr lIns="91425" tIns="91425" rIns="91425" bIns="91425" anchor="t" anchorCtr="0">
            <a:noAutofit/>
          </a:bodyPr>
          <a:lstStyle/>
          <a:p>
            <a:pPr lvl="0">
              <a:spcBef>
                <a:spcPts val="0"/>
              </a:spcBef>
              <a:buNone/>
            </a:pPr>
            <a:r>
              <a:rPr lang="en">
                <a:solidFill>
                  <a:srgbClr val="000000"/>
                </a:solidFill>
                <a:latin typeface="Times New Roman"/>
                <a:ea typeface="Times New Roman"/>
                <a:cs typeface="Times New Roman"/>
                <a:sym typeface="Times New Roman"/>
              </a:rPr>
              <a:t>Lasting effects:</a:t>
            </a:r>
          </a:p>
          <a:p>
            <a:pPr marL="457200" lvl="0" indent="-228600" rtl="0">
              <a:spcBef>
                <a:spcPts val="0"/>
              </a:spcBef>
              <a:buClr>
                <a:srgbClr val="000000"/>
              </a:buClr>
              <a:buFont typeface="Times New Roman"/>
            </a:pPr>
            <a:r>
              <a:rPr lang="en">
                <a:solidFill>
                  <a:srgbClr val="000000"/>
                </a:solidFill>
                <a:latin typeface="Times New Roman"/>
                <a:ea typeface="Times New Roman"/>
                <a:cs typeface="Times New Roman"/>
                <a:sym typeface="Times New Roman"/>
              </a:rPr>
              <a:t>European presence disrupted traditional culture</a:t>
            </a:r>
          </a:p>
          <a:p>
            <a:pPr marL="457200" lvl="0" indent="-228600" rtl="0">
              <a:spcBef>
                <a:spcPts val="0"/>
              </a:spcBef>
              <a:buClr>
                <a:srgbClr val="000000"/>
              </a:buClr>
              <a:buFont typeface="Times New Roman"/>
            </a:pPr>
            <a:r>
              <a:rPr lang="en">
                <a:solidFill>
                  <a:srgbClr val="000000"/>
                </a:solidFill>
                <a:latin typeface="Times New Roman"/>
                <a:ea typeface="Times New Roman"/>
                <a:cs typeface="Times New Roman"/>
                <a:sym typeface="Times New Roman"/>
              </a:rPr>
              <a:t>Brought prostitution, disease, and alcohol</a:t>
            </a:r>
          </a:p>
          <a:p>
            <a:pPr marL="457200" lvl="0" indent="-228600" rtl="0">
              <a:spcBef>
                <a:spcPts val="0"/>
              </a:spcBef>
              <a:buClr>
                <a:srgbClr val="000000"/>
              </a:buClr>
              <a:buFont typeface="Times New Roman"/>
            </a:pPr>
            <a:r>
              <a:rPr lang="en">
                <a:solidFill>
                  <a:srgbClr val="000000"/>
                </a:solidFill>
                <a:latin typeface="Times New Roman"/>
                <a:ea typeface="Times New Roman"/>
                <a:cs typeface="Times New Roman"/>
                <a:sym typeface="Times New Roman"/>
              </a:rPr>
              <a:t>Majority of the residents speak French</a:t>
            </a:r>
          </a:p>
          <a:p>
            <a:pPr marL="457200" lvl="0" indent="-228600" rtl="0">
              <a:lnSpc>
                <a:spcPct val="142856"/>
              </a:lnSpc>
              <a:spcBef>
                <a:spcPts val="0"/>
              </a:spcBef>
              <a:spcAft>
                <a:spcPts val="0"/>
              </a:spcAft>
              <a:buClr>
                <a:srgbClr val="000000"/>
              </a:buClr>
              <a:buFont typeface="Times New Roman"/>
            </a:pPr>
            <a:r>
              <a:rPr lang="en">
                <a:solidFill>
                  <a:srgbClr val="000000"/>
                </a:solidFill>
                <a:latin typeface="Times New Roman"/>
                <a:ea typeface="Times New Roman"/>
                <a:cs typeface="Times New Roman"/>
                <a:sym typeface="Times New Roman"/>
              </a:rPr>
              <a:t>Tahiti is officially an overseas territory of France</a:t>
            </a:r>
          </a:p>
          <a:p>
            <a:pPr marL="457200" lvl="0" indent="-228600" rtl="0">
              <a:lnSpc>
                <a:spcPct val="142856"/>
              </a:lnSpc>
              <a:spcBef>
                <a:spcPts val="0"/>
              </a:spcBef>
              <a:spcAft>
                <a:spcPts val="0"/>
              </a:spcAft>
              <a:buClr>
                <a:srgbClr val="000000"/>
              </a:buClr>
              <a:buFont typeface="Times New Roman"/>
            </a:pPr>
            <a:r>
              <a:rPr lang="en">
                <a:solidFill>
                  <a:srgbClr val="000000"/>
                </a:solidFill>
                <a:latin typeface="Times New Roman"/>
                <a:ea typeface="Times New Roman"/>
                <a:cs typeface="Times New Roman"/>
                <a:sym typeface="Times New Roman"/>
              </a:rPr>
              <a:t>French state controls currency, immigration, law &amp; order, foreign affairs, etc.</a:t>
            </a:r>
          </a:p>
          <a:p>
            <a:pPr marL="457200" lvl="0" indent="-228600" rtl="0">
              <a:lnSpc>
                <a:spcPct val="142856"/>
              </a:lnSpc>
              <a:spcBef>
                <a:spcPts val="0"/>
              </a:spcBef>
              <a:spcAft>
                <a:spcPts val="0"/>
              </a:spcAft>
              <a:buClr>
                <a:srgbClr val="000000"/>
              </a:buClr>
              <a:buFont typeface="Times New Roman"/>
            </a:pPr>
            <a:r>
              <a:rPr lang="en">
                <a:solidFill>
                  <a:srgbClr val="000000"/>
                </a:solidFill>
                <a:latin typeface="Times New Roman"/>
                <a:ea typeface="Times New Roman"/>
                <a:cs typeface="Times New Roman"/>
                <a:sym typeface="Times New Roman"/>
              </a:rPr>
              <a:t>Majority of the population is Christian</a:t>
            </a:r>
          </a:p>
        </p:txBody>
      </p:sp>
      <p:pic>
        <p:nvPicPr>
          <p:cNvPr id="91" name="Shape 91" descr="Image result for tahiti on world map"/>
          <p:cNvPicPr preferRelativeResize="0"/>
          <p:nvPr/>
        </p:nvPicPr>
        <p:blipFill>
          <a:blip r:embed="rId3">
            <a:alphaModFix/>
          </a:blip>
          <a:stretch>
            <a:fillRect/>
          </a:stretch>
        </p:blipFill>
        <p:spPr>
          <a:xfrm>
            <a:off x="842537" y="3353950"/>
            <a:ext cx="3248733" cy="1789550"/>
          </a:xfrm>
          <a:prstGeom prst="rect">
            <a:avLst/>
          </a:prstGeom>
          <a:noFill/>
          <a:ln>
            <a:noFill/>
          </a:ln>
        </p:spPr>
      </p:pic>
      <p:pic>
        <p:nvPicPr>
          <p:cNvPr id="92" name="Shape 92" descr="Image result for tahitian culture"/>
          <p:cNvPicPr preferRelativeResize="0"/>
          <p:nvPr/>
        </p:nvPicPr>
        <p:blipFill>
          <a:blip r:embed="rId4">
            <a:alphaModFix/>
          </a:blip>
          <a:stretch>
            <a:fillRect/>
          </a:stretch>
        </p:blipFill>
        <p:spPr>
          <a:xfrm>
            <a:off x="4704975" y="3555425"/>
            <a:ext cx="4310400" cy="1417987"/>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Shape 97"/>
          <p:cNvSpPr txBox="1">
            <a:spLocks noGrp="1"/>
          </p:cNvSpPr>
          <p:nvPr>
            <p:ph type="title"/>
          </p:nvPr>
        </p:nvSpPr>
        <p:spPr>
          <a:xfrm>
            <a:off x="311700" y="244925"/>
            <a:ext cx="8520600" cy="571500"/>
          </a:xfrm>
          <a:prstGeom prst="rect">
            <a:avLst/>
          </a:prstGeom>
        </p:spPr>
        <p:txBody>
          <a:bodyPr lIns="91425" tIns="91425" rIns="91425" bIns="91425" anchor="t" anchorCtr="0">
            <a:noAutofit/>
          </a:bodyPr>
          <a:lstStyle/>
          <a:p>
            <a:pPr lvl="0">
              <a:spcBef>
                <a:spcPts val="0"/>
              </a:spcBef>
              <a:buNone/>
            </a:pPr>
            <a:r>
              <a:rPr lang="en" sz="3000" b="1">
                <a:latin typeface="Dawning of a New Day"/>
                <a:ea typeface="Dawning of a New Day"/>
                <a:cs typeface="Dawning of a New Day"/>
                <a:sym typeface="Dawning of a New Day"/>
              </a:rPr>
              <a:t>Hawaii</a:t>
            </a:r>
          </a:p>
        </p:txBody>
      </p:sp>
      <p:sp>
        <p:nvSpPr>
          <p:cNvPr id="98" name="Shape 98"/>
          <p:cNvSpPr txBox="1">
            <a:spLocks noGrp="1"/>
          </p:cNvSpPr>
          <p:nvPr>
            <p:ph type="body" idx="1"/>
          </p:nvPr>
        </p:nvSpPr>
        <p:spPr>
          <a:xfrm>
            <a:off x="311700" y="699225"/>
            <a:ext cx="4083300" cy="3579000"/>
          </a:xfrm>
          <a:prstGeom prst="rect">
            <a:avLst/>
          </a:prstGeom>
        </p:spPr>
        <p:txBody>
          <a:bodyPr lIns="91425" tIns="91425" rIns="91425" bIns="91425" anchor="t" anchorCtr="0">
            <a:noAutofit/>
          </a:bodyPr>
          <a:lstStyle/>
          <a:p>
            <a:pPr lvl="0" rtl="0">
              <a:spcBef>
                <a:spcPts val="0"/>
              </a:spcBef>
              <a:buNone/>
            </a:pPr>
            <a:r>
              <a:rPr lang="en">
                <a:solidFill>
                  <a:srgbClr val="000000"/>
                </a:solidFill>
                <a:latin typeface="Times New Roman"/>
                <a:ea typeface="Times New Roman"/>
                <a:cs typeface="Times New Roman"/>
                <a:sym typeface="Times New Roman"/>
              </a:rPr>
              <a:t>What Happened:</a:t>
            </a:r>
          </a:p>
          <a:p>
            <a:pPr marL="457200" lvl="0" indent="-228600" rtl="0">
              <a:spcBef>
                <a:spcPts val="0"/>
              </a:spcBef>
              <a:buClr>
                <a:srgbClr val="000000"/>
              </a:buClr>
              <a:buFont typeface="Times New Roman"/>
            </a:pPr>
            <a:r>
              <a:rPr lang="en">
                <a:solidFill>
                  <a:srgbClr val="000000"/>
                </a:solidFill>
                <a:latin typeface="Times New Roman"/>
                <a:ea typeface="Times New Roman"/>
                <a:cs typeface="Times New Roman"/>
                <a:sym typeface="Times New Roman"/>
              </a:rPr>
              <a:t>Missionaries from New England est. operations to convert people in 1820</a:t>
            </a:r>
          </a:p>
          <a:p>
            <a:pPr marL="457200" lvl="0" indent="-228600" rtl="0">
              <a:spcBef>
                <a:spcPts val="0"/>
              </a:spcBef>
              <a:buClr>
                <a:srgbClr val="000000"/>
              </a:buClr>
              <a:buFont typeface="Times New Roman"/>
            </a:pPr>
            <a:r>
              <a:rPr lang="en">
                <a:solidFill>
                  <a:srgbClr val="000000"/>
                </a:solidFill>
                <a:latin typeface="Times New Roman"/>
                <a:ea typeface="Times New Roman"/>
                <a:cs typeface="Times New Roman"/>
                <a:sym typeface="Times New Roman"/>
              </a:rPr>
              <a:t>Rulers accepted Western changes because it would help make business deals</a:t>
            </a:r>
          </a:p>
          <a:p>
            <a:pPr marL="457200" lvl="0" indent="-228600" rtl="0">
              <a:spcBef>
                <a:spcPts val="0"/>
              </a:spcBef>
              <a:buClr>
                <a:srgbClr val="000000"/>
              </a:buClr>
              <a:buFont typeface="Times New Roman"/>
            </a:pPr>
            <a:r>
              <a:rPr lang="en">
                <a:solidFill>
                  <a:srgbClr val="000000"/>
                </a:solidFill>
                <a:latin typeface="Times New Roman"/>
                <a:ea typeface="Times New Roman"/>
                <a:cs typeface="Times New Roman"/>
                <a:sym typeface="Times New Roman"/>
              </a:rPr>
              <a:t>Europeans exploited their natural resources and trade began to boom</a:t>
            </a:r>
          </a:p>
          <a:p>
            <a:pPr marL="457200" lvl="0" indent="-228600" rtl="0">
              <a:spcBef>
                <a:spcPts val="0"/>
              </a:spcBef>
              <a:buClr>
                <a:srgbClr val="000000"/>
              </a:buClr>
              <a:buFont typeface="Times New Roman"/>
            </a:pPr>
            <a:r>
              <a:rPr lang="en">
                <a:solidFill>
                  <a:srgbClr val="000000"/>
                </a:solidFill>
                <a:latin typeface="Times New Roman"/>
                <a:ea typeface="Times New Roman"/>
                <a:cs typeface="Times New Roman"/>
                <a:sym typeface="Times New Roman"/>
              </a:rPr>
              <a:t>Commercial sugar plantations arose in 1835</a:t>
            </a:r>
          </a:p>
          <a:p>
            <a:pPr marL="457200" lvl="0" indent="-228600" rtl="0">
              <a:spcBef>
                <a:spcPts val="0"/>
              </a:spcBef>
              <a:buClr>
                <a:srgbClr val="000000"/>
              </a:buClr>
              <a:buFont typeface="Times New Roman"/>
            </a:pPr>
            <a:r>
              <a:rPr lang="en">
                <a:solidFill>
                  <a:srgbClr val="000000"/>
                </a:solidFill>
                <a:latin typeface="Times New Roman"/>
                <a:ea typeface="Times New Roman"/>
                <a:cs typeface="Times New Roman"/>
                <a:sym typeface="Times New Roman"/>
              </a:rPr>
              <a:t>Hawaii began to sell its land in order to avoid debt in 1850</a:t>
            </a:r>
          </a:p>
          <a:p>
            <a:pPr marL="457200" lvl="0" indent="-228600">
              <a:spcBef>
                <a:spcPts val="0"/>
              </a:spcBef>
              <a:buClr>
                <a:srgbClr val="000000"/>
              </a:buClr>
              <a:buFont typeface="Times New Roman"/>
            </a:pPr>
            <a:r>
              <a:rPr lang="en">
                <a:solidFill>
                  <a:srgbClr val="000000"/>
                </a:solidFill>
                <a:latin typeface="Times New Roman"/>
                <a:ea typeface="Times New Roman"/>
                <a:cs typeface="Times New Roman"/>
                <a:sym typeface="Times New Roman"/>
              </a:rPr>
              <a:t>Annexed by the U.S. in 1897 because white businessmen gained control over the native Monarchy</a:t>
            </a:r>
          </a:p>
        </p:txBody>
      </p:sp>
      <p:sp>
        <p:nvSpPr>
          <p:cNvPr id="99" name="Shape 99"/>
          <p:cNvSpPr txBox="1">
            <a:spLocks noGrp="1"/>
          </p:cNvSpPr>
          <p:nvPr>
            <p:ph type="body" idx="2"/>
          </p:nvPr>
        </p:nvSpPr>
        <p:spPr>
          <a:xfrm>
            <a:off x="4667250" y="244925"/>
            <a:ext cx="4164900" cy="3144600"/>
          </a:xfrm>
          <a:prstGeom prst="rect">
            <a:avLst/>
          </a:prstGeom>
        </p:spPr>
        <p:txBody>
          <a:bodyPr lIns="91425" tIns="91425" rIns="91425" bIns="91425" anchor="t" anchorCtr="0">
            <a:noAutofit/>
          </a:bodyPr>
          <a:lstStyle/>
          <a:p>
            <a:pPr lvl="0" rtl="0">
              <a:spcBef>
                <a:spcPts val="0"/>
              </a:spcBef>
              <a:buNone/>
            </a:pPr>
            <a:r>
              <a:rPr lang="en">
                <a:solidFill>
                  <a:srgbClr val="000000"/>
                </a:solidFill>
                <a:latin typeface="Times New Roman"/>
                <a:ea typeface="Times New Roman"/>
                <a:cs typeface="Times New Roman"/>
                <a:sym typeface="Times New Roman"/>
              </a:rPr>
              <a:t>Lasting Effects:</a:t>
            </a:r>
          </a:p>
          <a:p>
            <a:pPr marL="457200" lvl="0" indent="-228600" rtl="0">
              <a:spcBef>
                <a:spcPts val="0"/>
              </a:spcBef>
              <a:buClr>
                <a:srgbClr val="000000"/>
              </a:buClr>
              <a:buFont typeface="Times New Roman"/>
            </a:pPr>
            <a:r>
              <a:rPr lang="en">
                <a:solidFill>
                  <a:srgbClr val="000000"/>
                </a:solidFill>
                <a:latin typeface="Times New Roman"/>
                <a:ea typeface="Times New Roman"/>
                <a:cs typeface="Times New Roman"/>
                <a:sym typeface="Times New Roman"/>
              </a:rPr>
              <a:t>Europeans exploited natural resources (sandalwood, whales, etc.) for their own gain</a:t>
            </a:r>
          </a:p>
          <a:p>
            <a:pPr marL="457200" lvl="0" indent="-228600" rtl="0">
              <a:spcBef>
                <a:spcPts val="0"/>
              </a:spcBef>
              <a:buClr>
                <a:srgbClr val="000000"/>
              </a:buClr>
              <a:buFont typeface="Times New Roman"/>
            </a:pPr>
            <a:r>
              <a:rPr lang="en">
                <a:solidFill>
                  <a:srgbClr val="000000"/>
                </a:solidFill>
                <a:latin typeface="Times New Roman"/>
                <a:ea typeface="Times New Roman"/>
                <a:cs typeface="Times New Roman"/>
                <a:sym typeface="Times New Roman"/>
              </a:rPr>
              <a:t>Spread of diseases such as measles and the plague, dramatically decreasing the pop.</a:t>
            </a:r>
          </a:p>
          <a:p>
            <a:pPr marL="457200" lvl="0" indent="-228600" rtl="0">
              <a:spcBef>
                <a:spcPts val="0"/>
              </a:spcBef>
              <a:buClr>
                <a:srgbClr val="000000"/>
              </a:buClr>
              <a:buFont typeface="Times New Roman"/>
            </a:pPr>
            <a:r>
              <a:rPr lang="en">
                <a:solidFill>
                  <a:srgbClr val="000000"/>
                </a:solidFill>
                <a:latin typeface="Times New Roman"/>
                <a:ea typeface="Times New Roman"/>
                <a:cs typeface="Times New Roman"/>
                <a:sym typeface="Times New Roman"/>
              </a:rPr>
              <a:t>The Hawaiian’s revealing clothing and “provocative” hula dances disturbed the Europeans, said they could be saved by following Christian morals</a:t>
            </a:r>
          </a:p>
          <a:p>
            <a:pPr marL="457200" lvl="0" indent="-228600">
              <a:spcBef>
                <a:spcPts val="0"/>
              </a:spcBef>
              <a:buClr>
                <a:srgbClr val="000000"/>
              </a:buClr>
              <a:buFont typeface="Times New Roman"/>
            </a:pPr>
            <a:r>
              <a:rPr lang="en">
                <a:solidFill>
                  <a:srgbClr val="000000"/>
                </a:solidFill>
                <a:latin typeface="Times New Roman"/>
                <a:ea typeface="Times New Roman"/>
                <a:cs typeface="Times New Roman"/>
                <a:sym typeface="Times New Roman"/>
              </a:rPr>
              <a:t>Oppression of traditional Hawaiian practices, such as banning public hula performances</a:t>
            </a:r>
          </a:p>
        </p:txBody>
      </p:sp>
      <p:pic>
        <p:nvPicPr>
          <p:cNvPr id="100" name="Shape 100" descr="Image result for hawaii on map"/>
          <p:cNvPicPr preferRelativeResize="0"/>
          <p:nvPr/>
        </p:nvPicPr>
        <p:blipFill>
          <a:blip r:embed="rId3">
            <a:alphaModFix/>
          </a:blip>
          <a:stretch>
            <a:fillRect/>
          </a:stretch>
        </p:blipFill>
        <p:spPr>
          <a:xfrm>
            <a:off x="3961375" y="3389525"/>
            <a:ext cx="2263624" cy="1582450"/>
          </a:xfrm>
          <a:prstGeom prst="rect">
            <a:avLst/>
          </a:prstGeom>
          <a:noFill/>
          <a:ln>
            <a:noFill/>
          </a:ln>
        </p:spPr>
      </p:pic>
      <p:pic>
        <p:nvPicPr>
          <p:cNvPr id="101" name="Shape 101" descr="Image result for hawaiian culture"/>
          <p:cNvPicPr preferRelativeResize="0"/>
          <p:nvPr/>
        </p:nvPicPr>
        <p:blipFill>
          <a:blip r:embed="rId4">
            <a:alphaModFix/>
          </a:blip>
          <a:stretch>
            <a:fillRect/>
          </a:stretch>
        </p:blipFill>
        <p:spPr>
          <a:xfrm>
            <a:off x="6376049" y="3250425"/>
            <a:ext cx="2583599" cy="18017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Shape 106"/>
          <p:cNvSpPr txBox="1">
            <a:spLocks noGrp="1"/>
          </p:cNvSpPr>
          <p:nvPr>
            <p:ph type="title"/>
          </p:nvPr>
        </p:nvSpPr>
        <p:spPr>
          <a:xfrm>
            <a:off x="311700" y="2150850"/>
            <a:ext cx="8520600" cy="841800"/>
          </a:xfrm>
          <a:prstGeom prst="rect">
            <a:avLst/>
          </a:prstGeom>
        </p:spPr>
        <p:txBody>
          <a:bodyPr lIns="91425" tIns="91425" rIns="91425" bIns="91425" anchor="ctr" anchorCtr="0">
            <a:noAutofit/>
          </a:bodyPr>
          <a:lstStyle/>
          <a:p>
            <a:pPr lvl="0">
              <a:spcBef>
                <a:spcPts val="0"/>
              </a:spcBef>
              <a:buNone/>
            </a:pPr>
            <a:r>
              <a:rPr lang="en" u="sng">
                <a:solidFill>
                  <a:schemeClr val="hlink"/>
                </a:solidFill>
                <a:latin typeface="Times New Roman"/>
                <a:ea typeface="Times New Roman"/>
                <a:cs typeface="Times New Roman"/>
                <a:sym typeface="Times New Roman"/>
                <a:hlinkClick r:id="rId3"/>
              </a:rPr>
              <a:t>https://www.youtube.com/watch?v=9XLQs-THg7I</a:t>
            </a:r>
          </a:p>
          <a:p>
            <a:pPr lvl="0">
              <a:spcBef>
                <a:spcPts val="0"/>
              </a:spcBef>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Shape 111"/>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sz="3600" b="1">
                <a:latin typeface="Dawning of a New Day"/>
                <a:ea typeface="Dawning of a New Day"/>
                <a:cs typeface="Dawning of a New Day"/>
                <a:sym typeface="Dawning of a New Day"/>
              </a:rPr>
              <a:t>Bibliography</a:t>
            </a:r>
          </a:p>
        </p:txBody>
      </p:sp>
      <p:sp>
        <p:nvSpPr>
          <p:cNvPr id="112" name="Shape 112"/>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rtl="0">
              <a:lnSpc>
                <a:spcPct val="100000"/>
              </a:lnSpc>
              <a:spcBef>
                <a:spcPts val="0"/>
              </a:spcBef>
              <a:buNone/>
            </a:pPr>
            <a:endParaRPr sz="1600" u="sng">
              <a:solidFill>
                <a:srgbClr val="000000"/>
              </a:solidFill>
              <a:latin typeface="Times New Roman"/>
              <a:ea typeface="Times New Roman"/>
              <a:cs typeface="Times New Roman"/>
              <a:sym typeface="Times New Roman"/>
            </a:endParaRPr>
          </a:p>
          <a:p>
            <a:pPr lvl="0" rtl="0">
              <a:lnSpc>
                <a:spcPct val="100000"/>
              </a:lnSpc>
              <a:spcBef>
                <a:spcPts val="0"/>
              </a:spcBef>
              <a:buNone/>
            </a:pPr>
            <a:r>
              <a:rPr lang="en" sz="1600" u="sng">
                <a:solidFill>
                  <a:srgbClr val="000000"/>
                </a:solidFill>
                <a:latin typeface="Times New Roman"/>
                <a:ea typeface="Times New Roman"/>
                <a:cs typeface="Times New Roman"/>
                <a:sym typeface="Times New Roman"/>
              </a:rPr>
              <a:t>Overview of Colonization:</a:t>
            </a:r>
            <a:r>
              <a:rPr lang="en" sz="1600">
                <a:solidFill>
                  <a:srgbClr val="000000"/>
                </a:solidFill>
                <a:latin typeface="Times New Roman"/>
                <a:ea typeface="Times New Roman"/>
                <a:cs typeface="Times New Roman"/>
                <a:sym typeface="Times New Roman"/>
              </a:rPr>
              <a:t> </a:t>
            </a:r>
            <a:r>
              <a:rPr lang="en" sz="1100">
                <a:solidFill>
                  <a:schemeClr val="dk1"/>
                </a:solidFill>
              </a:rPr>
              <a:t> </a:t>
            </a:r>
          </a:p>
          <a:p>
            <a:pPr lvl="0" indent="457200" rtl="0">
              <a:lnSpc>
                <a:spcPct val="100000"/>
              </a:lnSpc>
              <a:spcBef>
                <a:spcPts val="0"/>
              </a:spcBef>
              <a:buNone/>
            </a:pPr>
            <a:r>
              <a:rPr lang="en" sz="1600">
                <a:solidFill>
                  <a:schemeClr val="dk1"/>
                </a:solidFill>
                <a:latin typeface="Times New Roman"/>
                <a:ea typeface="Times New Roman"/>
                <a:cs typeface="Times New Roman"/>
                <a:sym typeface="Times New Roman"/>
              </a:rPr>
              <a:t>"POLYNESIA (Western Colonialism)." </a:t>
            </a:r>
            <a:r>
              <a:rPr lang="en" sz="1600" i="1">
                <a:solidFill>
                  <a:schemeClr val="dk1"/>
                </a:solidFill>
                <a:latin typeface="Times New Roman"/>
                <a:ea typeface="Times New Roman"/>
                <a:cs typeface="Times New Roman"/>
                <a:sym typeface="Times New Roman"/>
              </a:rPr>
              <a:t>Whatwhenhow RSS</a:t>
            </a:r>
            <a:r>
              <a:rPr lang="en" sz="1600">
                <a:solidFill>
                  <a:schemeClr val="dk1"/>
                </a:solidFill>
                <a:latin typeface="Times New Roman"/>
                <a:ea typeface="Times New Roman"/>
                <a:cs typeface="Times New Roman"/>
                <a:sym typeface="Times New Roman"/>
              </a:rPr>
              <a:t>. N.p., n.d. Web. 05 June 2017.</a:t>
            </a:r>
          </a:p>
          <a:p>
            <a:pPr lvl="0" rtl="0">
              <a:lnSpc>
                <a:spcPct val="100000"/>
              </a:lnSpc>
              <a:spcBef>
                <a:spcPts val="0"/>
              </a:spcBef>
              <a:buNone/>
            </a:pPr>
            <a:endParaRPr sz="1600" u="sng">
              <a:solidFill>
                <a:schemeClr val="dk1"/>
              </a:solidFill>
              <a:latin typeface="Times New Roman"/>
              <a:ea typeface="Times New Roman"/>
              <a:cs typeface="Times New Roman"/>
              <a:sym typeface="Times New Roman"/>
            </a:endParaRPr>
          </a:p>
          <a:p>
            <a:pPr lvl="0" rtl="0">
              <a:lnSpc>
                <a:spcPct val="100000"/>
              </a:lnSpc>
              <a:spcBef>
                <a:spcPts val="0"/>
              </a:spcBef>
              <a:buNone/>
            </a:pPr>
            <a:r>
              <a:rPr lang="en" sz="1600" u="sng">
                <a:solidFill>
                  <a:schemeClr val="dk1"/>
                </a:solidFill>
                <a:latin typeface="Times New Roman"/>
                <a:ea typeface="Times New Roman"/>
                <a:cs typeface="Times New Roman"/>
                <a:sym typeface="Times New Roman"/>
              </a:rPr>
              <a:t>Samoa:</a:t>
            </a:r>
          </a:p>
          <a:p>
            <a:pPr lvl="0" indent="457200" rtl="0">
              <a:lnSpc>
                <a:spcPct val="100000"/>
              </a:lnSpc>
              <a:spcBef>
                <a:spcPts val="0"/>
              </a:spcBef>
              <a:buNone/>
            </a:pPr>
            <a:r>
              <a:rPr lang="en" sz="1600">
                <a:solidFill>
                  <a:schemeClr val="dk1"/>
                </a:solidFill>
                <a:latin typeface="Times New Roman"/>
                <a:ea typeface="Times New Roman"/>
                <a:cs typeface="Times New Roman"/>
                <a:sym typeface="Times New Roman"/>
              </a:rPr>
              <a:t>“Effects of Colonialism." </a:t>
            </a:r>
            <a:r>
              <a:rPr lang="en" sz="1600" i="1">
                <a:solidFill>
                  <a:schemeClr val="dk1"/>
                </a:solidFill>
                <a:latin typeface="Times New Roman"/>
                <a:ea typeface="Times New Roman"/>
                <a:cs typeface="Times New Roman"/>
                <a:sym typeface="Times New Roman"/>
              </a:rPr>
              <a:t>Samoainfo - Effects of Colonialism</a:t>
            </a:r>
            <a:r>
              <a:rPr lang="en" sz="1600">
                <a:solidFill>
                  <a:schemeClr val="dk1"/>
                </a:solidFill>
                <a:latin typeface="Times New Roman"/>
                <a:ea typeface="Times New Roman"/>
                <a:cs typeface="Times New Roman"/>
                <a:sym typeface="Times New Roman"/>
              </a:rPr>
              <a:t>. N.p., n.d. Web. 05 June 2017.</a:t>
            </a:r>
          </a:p>
          <a:p>
            <a:pPr lvl="0" indent="457200" rtl="0">
              <a:lnSpc>
                <a:spcPct val="100000"/>
              </a:lnSpc>
              <a:spcBef>
                <a:spcPts val="0"/>
              </a:spcBef>
              <a:buNone/>
            </a:pPr>
            <a:r>
              <a:rPr lang="en" sz="1600">
                <a:solidFill>
                  <a:schemeClr val="dk1"/>
                </a:solidFill>
              </a:rPr>
              <a:t>“</a:t>
            </a:r>
            <a:r>
              <a:rPr lang="en" sz="1600">
                <a:solidFill>
                  <a:schemeClr val="dk1"/>
                </a:solidFill>
                <a:latin typeface="Times New Roman"/>
                <a:ea typeface="Times New Roman"/>
                <a:cs typeface="Times New Roman"/>
                <a:sym typeface="Times New Roman"/>
              </a:rPr>
              <a:t>History." </a:t>
            </a:r>
            <a:r>
              <a:rPr lang="en" sz="1600" i="1">
                <a:solidFill>
                  <a:schemeClr val="dk1"/>
                </a:solidFill>
                <a:latin typeface="Times New Roman"/>
                <a:ea typeface="Times New Roman"/>
                <a:cs typeface="Times New Roman"/>
                <a:sym typeface="Times New Roman"/>
              </a:rPr>
              <a:t>History in Samoa | Frommer's</a:t>
            </a:r>
            <a:r>
              <a:rPr lang="en" sz="1600">
                <a:solidFill>
                  <a:schemeClr val="dk1"/>
                </a:solidFill>
                <a:latin typeface="Times New Roman"/>
                <a:ea typeface="Times New Roman"/>
                <a:cs typeface="Times New Roman"/>
                <a:sym typeface="Times New Roman"/>
              </a:rPr>
              <a:t>. N.p., n.d. Web. 05 June 2017.    </a:t>
            </a:r>
            <a:r>
              <a:rPr lang="en" sz="1100">
                <a:solidFill>
                  <a:schemeClr val="dk1"/>
                </a:solidFill>
              </a:rPr>
              <a:t>                                          	                                             	</a:t>
            </a:r>
            <a:r>
              <a:rPr lang="en" sz="1600">
                <a:solidFill>
                  <a:schemeClr val="dk1"/>
                </a:solidFill>
                <a:latin typeface="Times New Roman"/>
                <a:ea typeface="Times New Roman"/>
                <a:cs typeface="Times New Roman"/>
                <a:sym typeface="Times New Roman"/>
              </a:rPr>
              <a:t>  </a:t>
            </a:r>
            <a:r>
              <a:rPr lang="en" sz="1100">
                <a:solidFill>
                  <a:schemeClr val="dk1"/>
                </a:solidFill>
              </a:rPr>
              <a:t>                                            	</a:t>
            </a:r>
          </a:p>
          <a:p>
            <a:pPr lvl="0">
              <a:spcBef>
                <a:spcPts val="0"/>
              </a:spcBef>
              <a:buNone/>
            </a:pPr>
            <a:endParaRPr sz="1500">
              <a:solidFill>
                <a:srgbClr val="000000"/>
              </a:solidFill>
              <a:latin typeface="Times New Roman"/>
              <a:ea typeface="Times New Roman"/>
              <a:cs typeface="Times New Roman"/>
              <a:sym typeface="Times New Roman"/>
            </a:endParaRPr>
          </a:p>
          <a:p>
            <a:pPr lvl="0">
              <a:lnSpc>
                <a:spcPct val="100000"/>
              </a:lnSpc>
              <a:spcBef>
                <a:spcPts val="0"/>
              </a:spcBef>
              <a:buNone/>
            </a:pPr>
            <a:endParaRPr sz="1500">
              <a:solidFill>
                <a:srgbClr val="000000"/>
              </a:solidFill>
              <a:latin typeface="Times New Roman"/>
              <a:ea typeface="Times New Roman"/>
              <a:cs typeface="Times New Roman"/>
              <a:sym typeface="Times New Roman"/>
            </a:endParaRPr>
          </a:p>
        </p:txBody>
      </p:sp>
    </p:spTree>
  </p:cSld>
  <p:clrMapOvr>
    <a:masterClrMapping/>
  </p:clrMapOvr>
</p:sld>
</file>

<file path=ppt/theme/theme1.xml><?xml version="1.0" encoding="utf-8"?>
<a:theme xmlns:a="http://schemas.openxmlformats.org/drawingml/2006/main"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656</Words>
  <Application>Microsoft Office PowerPoint</Application>
  <PresentationFormat>On-screen Show (16:9)</PresentationFormat>
  <Paragraphs>71</Paragraphs>
  <Slides>10</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Dawning of a New Day</vt:lpstr>
      <vt:lpstr>Times New Roman</vt:lpstr>
      <vt:lpstr>simple-light-2</vt:lpstr>
      <vt:lpstr>Colonization and the Polynesian Islands</vt:lpstr>
      <vt:lpstr>Primary Research Question:</vt:lpstr>
      <vt:lpstr>What are the Polynesian islands?</vt:lpstr>
      <vt:lpstr>Overview of European Colonization</vt:lpstr>
      <vt:lpstr>Samoa</vt:lpstr>
      <vt:lpstr>Tahiti</vt:lpstr>
      <vt:lpstr>Hawaii</vt:lpstr>
      <vt:lpstr>https://www.youtube.com/watch?v=9XLQs-THg7I </vt:lpstr>
      <vt:lpstr>Bibliography</vt:lpstr>
      <vt:lpstr>Bibliography (cont.)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Colonization and the Polynesian Islands</dc:title>
  <dc:creator>Tickler, Brian - Mission Viejo High School</dc:creator>
  <cp:lastModifiedBy>Tickler, Brian - Mission Viejo High School</cp:lastModifiedBy>
  <cp:revision>1</cp:revision>
  <dcterms:modified xsi:type="dcterms:W3CDTF">2017-06-07T17:12:24Z</dcterms:modified>
</cp:coreProperties>
</file>