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12/13/17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479176"/>
          </a:xfrm>
        </p:spPr>
        <p:txBody>
          <a:bodyPr/>
          <a:lstStyle/>
          <a:p>
            <a:r>
              <a:rPr lang="en-US" sz="6000" dirty="0" smtClean="0"/>
              <a:t>THE MONGOLS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919" y="3384175"/>
            <a:ext cx="5283881" cy="1926175"/>
          </a:xfrm>
        </p:spPr>
        <p:txBody>
          <a:bodyPr>
            <a:normAutofit fontScale="85000" lnSpcReduction="20000"/>
          </a:bodyPr>
          <a:lstStyle/>
          <a:p>
            <a:r>
              <a:rPr lang="en-US" sz="5800" dirty="0" smtClean="0">
                <a:latin typeface="+mj-lt"/>
              </a:rPr>
              <a:t>Graded Discussion</a:t>
            </a:r>
          </a:p>
          <a:p>
            <a:r>
              <a:rPr lang="en-US" sz="2400" dirty="0" smtClean="0">
                <a:latin typeface="+mj-lt"/>
              </a:rPr>
              <a:t>Chapter 11, </a:t>
            </a:r>
          </a:p>
          <a:p>
            <a:r>
              <a:rPr lang="en-US" sz="2400" dirty="0" smtClean="0">
                <a:latin typeface="+mj-lt"/>
              </a:rPr>
              <a:t>Crash Course, </a:t>
            </a:r>
          </a:p>
          <a:p>
            <a:r>
              <a:rPr lang="en-US" sz="2400" dirty="0" smtClean="0">
                <a:latin typeface="+mj-lt"/>
              </a:rPr>
              <a:t>Mongol Madness, </a:t>
            </a:r>
          </a:p>
          <a:p>
            <a:r>
              <a:rPr lang="en-US" sz="2400" dirty="0" smtClean="0">
                <a:latin typeface="+mj-lt"/>
              </a:rPr>
              <a:t>Perspectives on Mongols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955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Both Mongol 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>
                <a:latin typeface="+mj-lt"/>
              </a:rPr>
              <a:t>What core Mongol values do these documents suggest?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How did Mongol rule change China?</a:t>
            </a:r>
          </a:p>
          <a:p>
            <a:pPr lvl="0"/>
            <a:r>
              <a:rPr lang="en-US" sz="6600" dirty="0" smtClean="0">
                <a:latin typeface="+mj-lt"/>
              </a:rPr>
              <a:t>In what ways were the Mongols changed by China?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96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>
                <a:latin typeface="+mj-lt"/>
              </a:rPr>
              <a:t>How was the Mongol rule in Persia different from that in China?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6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What was distinctive about the Russian experience of Mongol rule?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55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What kinds of cross-cultural interactions did the Mongol Empire generate?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2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What kinds of cross-cultural interactions did the Mongol </a:t>
            </a:r>
            <a:r>
              <a:rPr lang="en-US" sz="6600" smtClean="0">
                <a:latin typeface="+mj-lt"/>
              </a:rPr>
              <a:t>Empire generate?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4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 B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What is the distinctive feature, aspect, or historical significance of Mongol conquest of China, Persia, and Russia? 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5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Big Picture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6600" dirty="0" smtClean="0">
                <a:latin typeface="+mj-lt"/>
              </a:rPr>
              <a:t>What accounts for the often negative attitudes of settled societies toward the pastoral peoples living on their borders?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40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Big Picture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>
                <a:latin typeface="+mj-lt"/>
              </a:rPr>
              <a:t>Why did the Mongol Empire last only a relatively short time?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71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Big Picture – Looking Back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6600" dirty="0" smtClean="0">
                <a:latin typeface="+mj-lt"/>
              </a:rPr>
              <a:t>In what ways did the Mongol Empire resemble previous empires (Arab, Roman, Chinese, Greek, etc.), and what ways did it differ from them?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8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04048"/>
            <a:ext cx="7620000" cy="1013590"/>
          </a:xfrm>
        </p:spPr>
        <p:txBody>
          <a:bodyPr/>
          <a:lstStyle/>
          <a:p>
            <a:r>
              <a:rPr lang="en-US" sz="2800" b="1" dirty="0"/>
              <a:t>Document A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Mongol </a:t>
            </a:r>
            <a:r>
              <a:rPr lang="en-US" sz="2800" b="1" dirty="0"/>
              <a:t>History from a Mongol </a:t>
            </a:r>
            <a:r>
              <a:rPr lang="en-US" sz="2800" b="1" dirty="0" smtClean="0"/>
              <a:t>Source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en-US" sz="8000" dirty="0">
                <a:latin typeface="+mj-lt"/>
              </a:rPr>
              <a:t>How would you describe the </a:t>
            </a:r>
            <a:r>
              <a:rPr lang="en-US" sz="8000" i="1" dirty="0" smtClean="0">
                <a:latin typeface="+mj-lt"/>
              </a:rPr>
              <a:t>“</a:t>
            </a:r>
            <a:r>
              <a:rPr lang="en-US" sz="8000" i="1" dirty="0" err="1" smtClean="0">
                <a:latin typeface="+mj-lt"/>
              </a:rPr>
              <a:t>anda</a:t>
            </a:r>
            <a:r>
              <a:rPr lang="en-US" sz="8000" i="1" dirty="0" smtClean="0">
                <a:latin typeface="+mj-lt"/>
              </a:rPr>
              <a:t>”</a:t>
            </a:r>
            <a:r>
              <a:rPr lang="en-US" sz="8000" dirty="0" smtClean="0">
                <a:latin typeface="+mj-lt"/>
              </a:rPr>
              <a:t> </a:t>
            </a:r>
            <a:r>
              <a:rPr lang="en-US" sz="8000" dirty="0">
                <a:latin typeface="+mj-lt"/>
              </a:rPr>
              <a:t>relationship?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6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Chapter 11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6600" dirty="0" smtClean="0">
                <a:latin typeface="+mj-lt"/>
              </a:rPr>
              <a:t>How might you counteract the view of many that the Mongols were simply </a:t>
            </a:r>
            <a:r>
              <a:rPr lang="en-US" sz="6600" smtClean="0">
                <a:latin typeface="+mj-lt"/>
              </a:rPr>
              <a:t>destructive barbarians? </a:t>
            </a:r>
            <a:endParaRPr lang="en-US" sz="6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6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Document A </a:t>
            </a:r>
            <a:br>
              <a:rPr lang="en-US" sz="2800" b="1" dirty="0"/>
            </a:br>
            <a:r>
              <a:rPr lang="en-US" sz="2800" b="1" dirty="0"/>
              <a:t>Mongol History from a Mongol Source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7200" dirty="0">
                <a:latin typeface="+mj-lt"/>
              </a:rPr>
              <a:t>What does the </a:t>
            </a:r>
            <a:r>
              <a:rPr lang="en-US" sz="7200" i="1" dirty="0">
                <a:latin typeface="+mj-lt"/>
              </a:rPr>
              <a:t>Secret History</a:t>
            </a:r>
            <a:r>
              <a:rPr lang="en-US" sz="7200" dirty="0">
                <a:latin typeface="+mj-lt"/>
              </a:rPr>
              <a:t> suggest about the nature of political authority and political relationships among the Mongols?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2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Document A </a:t>
            </a:r>
            <a:br>
              <a:rPr lang="en-US" sz="2800" b="1" dirty="0"/>
            </a:br>
            <a:r>
              <a:rPr lang="en-US" sz="2800" b="1" dirty="0"/>
              <a:t>Mongol History from a Mongol Source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94" y="1600200"/>
            <a:ext cx="7803006" cy="4800600"/>
          </a:xfrm>
        </p:spPr>
        <p:txBody>
          <a:bodyPr>
            <a:normAutofit fontScale="92500"/>
          </a:bodyPr>
          <a:lstStyle/>
          <a:p>
            <a:pPr lvl="0"/>
            <a:r>
              <a:rPr lang="en-US" sz="6600" dirty="0">
                <a:latin typeface="+mj-lt"/>
              </a:rPr>
              <a:t>What did </a:t>
            </a:r>
            <a:r>
              <a:rPr lang="en-US" sz="6600" dirty="0" err="1">
                <a:latin typeface="+mj-lt"/>
              </a:rPr>
              <a:t>Ogodei</a:t>
            </a:r>
            <a:r>
              <a:rPr lang="en-US" sz="6600" dirty="0">
                <a:latin typeface="+mj-lt"/>
              </a:rPr>
              <a:t> regard as his greatest achievements and his most notable mistakes?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382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Document A </a:t>
            </a:r>
            <a:br>
              <a:rPr lang="en-US" sz="2800" b="1" dirty="0"/>
            </a:br>
            <a:r>
              <a:rPr lang="en-US" sz="2800" b="1" dirty="0"/>
              <a:t>Mongol History from a Mongol Source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6600" dirty="0">
                <a:latin typeface="+mj-lt"/>
              </a:rPr>
              <a:t>What evidence do these selections from the </a:t>
            </a:r>
            <a:r>
              <a:rPr lang="en-US" sz="6600" i="1" dirty="0">
                <a:latin typeface="+mj-lt"/>
              </a:rPr>
              <a:t>Secret History</a:t>
            </a:r>
            <a:r>
              <a:rPr lang="en-US" sz="6600" dirty="0">
                <a:latin typeface="+mj-lt"/>
              </a:rPr>
              <a:t> provide that the author was an insider?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9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Document B</a:t>
            </a:r>
            <a:br>
              <a:rPr lang="en-US" sz="2800" b="1" dirty="0" smtClean="0"/>
            </a:br>
            <a:r>
              <a:rPr lang="en-US" sz="2800" b="1" dirty="0" err="1" smtClean="0"/>
              <a:t>Chinggis</a:t>
            </a:r>
            <a:r>
              <a:rPr lang="en-US" sz="2800" b="1" dirty="0" smtClean="0"/>
              <a:t> </a:t>
            </a:r>
            <a:r>
              <a:rPr lang="en-US" sz="2800" b="1" dirty="0"/>
              <a:t>Khan and Changchun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6000" dirty="0">
                <a:latin typeface="+mj-lt"/>
              </a:rPr>
              <a:t>Why did </a:t>
            </a:r>
            <a:r>
              <a:rPr lang="en-US" sz="6000" dirty="0" err="1">
                <a:latin typeface="+mj-lt"/>
              </a:rPr>
              <a:t>Chinggis</a:t>
            </a:r>
            <a:r>
              <a:rPr lang="en-US" sz="6000" dirty="0">
                <a:latin typeface="+mj-lt"/>
              </a:rPr>
              <a:t> Khan seek a meeting with Changchun? </a:t>
            </a:r>
            <a:endParaRPr lang="en-US" sz="6000" dirty="0" smtClean="0">
              <a:latin typeface="+mj-lt"/>
            </a:endParaRPr>
          </a:p>
          <a:p>
            <a:pPr lvl="0"/>
            <a:r>
              <a:rPr lang="en-US" sz="6000" dirty="0" smtClean="0">
                <a:latin typeface="+mj-lt"/>
              </a:rPr>
              <a:t>Do </a:t>
            </a:r>
            <a:r>
              <a:rPr lang="en-US" sz="6000" dirty="0">
                <a:latin typeface="+mj-lt"/>
              </a:rPr>
              <a:t>you think he was satisfied with the outcome of the meeting?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9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Document B</a:t>
            </a:r>
            <a:br>
              <a:rPr lang="en-US" sz="2800" b="1" dirty="0"/>
            </a:br>
            <a:r>
              <a:rPr lang="en-US" sz="2800" b="1" dirty="0" err="1"/>
              <a:t>Chinggis</a:t>
            </a:r>
            <a:r>
              <a:rPr lang="en-US" sz="2800" b="1" dirty="0"/>
              <a:t> Khan and Changchun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6000" dirty="0">
                <a:latin typeface="+mj-lt"/>
              </a:rPr>
              <a:t>How does </a:t>
            </a:r>
            <a:r>
              <a:rPr lang="en-US" sz="6000" dirty="0" err="1">
                <a:latin typeface="+mj-lt"/>
              </a:rPr>
              <a:t>Chinggis</a:t>
            </a:r>
            <a:r>
              <a:rPr lang="en-US" sz="6000" dirty="0">
                <a:latin typeface="+mj-lt"/>
              </a:rPr>
              <a:t> Khan define his life’s work? </a:t>
            </a:r>
            <a:endParaRPr lang="en-US" sz="6000" dirty="0" smtClean="0">
              <a:latin typeface="+mj-lt"/>
            </a:endParaRPr>
          </a:p>
          <a:p>
            <a:pPr lvl="0"/>
            <a:r>
              <a:rPr lang="en-US" sz="6000" dirty="0" smtClean="0">
                <a:latin typeface="+mj-lt"/>
              </a:rPr>
              <a:t>What </a:t>
            </a:r>
            <a:r>
              <a:rPr lang="en-US" sz="6000" dirty="0">
                <a:latin typeface="+mj-lt"/>
              </a:rPr>
              <a:t>is his image of himself?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Document B</a:t>
            </a:r>
            <a:br>
              <a:rPr lang="en-US" sz="2800" b="1" dirty="0"/>
            </a:br>
            <a:r>
              <a:rPr lang="en-US" sz="2800" b="1" dirty="0" err="1"/>
              <a:t>Chinggis</a:t>
            </a:r>
            <a:r>
              <a:rPr lang="en-US" sz="2800" b="1" dirty="0"/>
              <a:t> Khan and Changchun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6000" dirty="0">
                <a:latin typeface="+mj-lt"/>
              </a:rPr>
              <a:t>How would you describe the tone in </a:t>
            </a:r>
            <a:r>
              <a:rPr lang="en-US" sz="6000" dirty="0" err="1">
                <a:latin typeface="+mj-lt"/>
              </a:rPr>
              <a:t>Chinggis</a:t>
            </a:r>
            <a:r>
              <a:rPr lang="en-US" sz="6000" dirty="0">
                <a:latin typeface="+mj-lt"/>
              </a:rPr>
              <a:t> Khan’s letter to Changchun? </a:t>
            </a:r>
            <a:endParaRPr lang="en-US" sz="6000" dirty="0" smtClean="0">
              <a:latin typeface="+mj-lt"/>
            </a:endParaRPr>
          </a:p>
          <a:p>
            <a:pPr lvl="0"/>
            <a:r>
              <a:rPr lang="en-US" sz="6000" dirty="0" smtClean="0">
                <a:latin typeface="+mj-lt"/>
              </a:rPr>
              <a:t>What </a:t>
            </a:r>
            <a:r>
              <a:rPr lang="en-US" sz="6000" dirty="0">
                <a:latin typeface="+mj-lt"/>
              </a:rPr>
              <a:t>does the letter suggest about Mongol attitudes toward the belief systems of conquered peoples?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0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Both Mongol 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6000" dirty="0">
                <a:latin typeface="+mj-lt"/>
              </a:rPr>
              <a:t>How do both documents A and B help explain the success of the Mongols’ empire-building efforts?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75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34</TotalTime>
  <Words>391</Words>
  <Application>Microsoft Macintosh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THE MONGOLS</vt:lpstr>
      <vt:lpstr>Document A  Mongol History from a Mongol Source</vt:lpstr>
      <vt:lpstr>Document A  Mongol History from a Mongol Source</vt:lpstr>
      <vt:lpstr>Document A  Mongol History from a Mongol Source</vt:lpstr>
      <vt:lpstr>Document A  Mongol History from a Mongol Source</vt:lpstr>
      <vt:lpstr>Document B Chinggis Khan and Changchun </vt:lpstr>
      <vt:lpstr>Document B Chinggis Khan and Changchun </vt:lpstr>
      <vt:lpstr>Document B Chinggis Khan and Changchun </vt:lpstr>
      <vt:lpstr>Both Mongol Sources</vt:lpstr>
      <vt:lpstr>Both Mongol Sources</vt:lpstr>
      <vt:lpstr>Chapter 11 B</vt:lpstr>
      <vt:lpstr>Chapter 11 B</vt:lpstr>
      <vt:lpstr>Chapter 11 B</vt:lpstr>
      <vt:lpstr>Chapter 11 B</vt:lpstr>
      <vt:lpstr>Chapter 11 B</vt:lpstr>
      <vt:lpstr>Chapter 11 B B</vt:lpstr>
      <vt:lpstr>Big Picture</vt:lpstr>
      <vt:lpstr>Big Picture</vt:lpstr>
      <vt:lpstr>Big Picture – Looking Back</vt:lpstr>
      <vt:lpstr>Chapter 11</vt:lpstr>
    </vt:vector>
  </TitlesOfParts>
  <Company>UCLA Anderson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MONGOLS</dc:title>
  <dc:creator>Caroline Tickler</dc:creator>
  <cp:lastModifiedBy>Caroline Tickler</cp:lastModifiedBy>
  <cp:revision>4</cp:revision>
  <dcterms:created xsi:type="dcterms:W3CDTF">2017-12-14T06:24:15Z</dcterms:created>
  <dcterms:modified xsi:type="dcterms:W3CDTF">2017-12-14T06:59:07Z</dcterms:modified>
</cp:coreProperties>
</file>