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Allerta" panose="020B0604020202020204" charset="0"/>
      <p:regular r:id="rId18"/>
    </p:embeddedFont>
    <p:embeddedFont>
      <p:font typeface="Quattrocento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2771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8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spcBef>
                <a:spcPts val="440"/>
              </a:spcBef>
              <a:buClr>
                <a:schemeClr val="dk1"/>
              </a:buClr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217419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chemeClr val="dk1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chemeClr val="dk1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chemeClr val="dk1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DCC577"/>
              </a:buClr>
              <a:buFont typeface="Allerta"/>
              <a:buNone/>
              <a:defRPr sz="4800" b="1" i="0" u="none" strike="noStrike" cap="none">
                <a:solidFill>
                  <a:srgbClr val="DCC577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3152" marR="0" lvl="0" indent="-9652" algn="l" rtl="0"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284480" algn="l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232155" algn="l" rtl="0">
              <a:spcBef>
                <a:spcPts val="32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184911" algn="l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186436" algn="l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14325" algn="l" rtl="0">
              <a:spcBef>
                <a:spcPts val="520"/>
              </a:spcBef>
              <a:buClr>
                <a:schemeClr val="dk1"/>
              </a:buClr>
              <a:buSzPct val="64999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111505" algn="l" rtl="0">
              <a:spcBef>
                <a:spcPts val="40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70611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72136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14325" algn="l" rtl="0">
              <a:spcBef>
                <a:spcPts val="520"/>
              </a:spcBef>
              <a:buClr>
                <a:schemeClr val="dk1"/>
              </a:buClr>
              <a:buSzPct val="64999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111505" algn="l" rtl="0">
              <a:spcBef>
                <a:spcPts val="40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70611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72136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284480" algn="l" rtl="0"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232155" algn="l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184911" algn="l" rtl="0">
              <a:spcBef>
                <a:spcPts val="32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186436" algn="l" rtl="0">
              <a:spcBef>
                <a:spcPts val="32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284480" algn="l" rtl="0"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232155" algn="l" rtl="0">
              <a:spcBef>
                <a:spcPts val="36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184911" algn="l" rtl="0">
              <a:spcBef>
                <a:spcPts val="32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186436" algn="l" rtl="0">
              <a:spcBef>
                <a:spcPts val="32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22580" algn="l" rtl="0">
              <a:spcBef>
                <a:spcPts val="480"/>
              </a:spcBef>
              <a:buClr>
                <a:schemeClr val="dk1"/>
              </a:buClr>
              <a:buSzPct val="65000"/>
              <a:buFont typeface="Noto Sans Symbols"/>
              <a:buChar char="⬜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82880" algn="l" rtl="0">
              <a:spcBef>
                <a:spcPts val="40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123570" algn="l" rtl="0">
              <a:spcBef>
                <a:spcPts val="36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83311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84836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22580" algn="l" rtl="0">
              <a:spcBef>
                <a:spcPts val="480"/>
              </a:spcBef>
              <a:buClr>
                <a:schemeClr val="dk1"/>
              </a:buClr>
              <a:buSzPct val="65000"/>
              <a:buFont typeface="Noto Sans Symbols"/>
              <a:buChar char="⬜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82880" algn="l" rtl="0">
              <a:spcBef>
                <a:spcPts val="40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123570" algn="l" rtl="0">
              <a:spcBef>
                <a:spcPts val="36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83311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84836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4DB8A"/>
              </a:buClr>
              <a:buFont typeface="Allerta"/>
              <a:buNone/>
              <a:defRPr sz="2200" b="0" i="0" u="none" strike="noStrike" cap="none">
                <a:solidFill>
                  <a:srgbClr val="F4DB8A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284480" algn="l" rtl="0">
              <a:spcBef>
                <a:spcPts val="24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232155" algn="l" rtl="0">
              <a:spcBef>
                <a:spcPts val="2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184911" algn="l" rtl="0">
              <a:spcBef>
                <a:spcPts val="18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186436" algn="l" rtl="0">
              <a:spcBef>
                <a:spcPts val="180"/>
              </a:spcBef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14325" algn="l" rtl="0">
              <a:spcBef>
                <a:spcPts val="520"/>
              </a:spcBef>
              <a:buClr>
                <a:schemeClr val="dk1"/>
              </a:buClr>
              <a:buSzPct val="64999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72136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20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lt2"/>
          </a:solidFill>
          <a:ln w="444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lIns="91425" tIns="91425" rIns="91425" bIns="91425" anchor="t" anchorCtr="0"/>
          <a:lstStyle>
            <a:lvl1pPr marL="548640" marR="0" lvl="0" indent="-2540" algn="l" rtl="0">
              <a:spcBef>
                <a:spcPts val="640"/>
              </a:spcBef>
              <a:buClr>
                <a:schemeClr val="dk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223520" algn="l" rtl="0">
              <a:spcBef>
                <a:spcPts val="24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171830" algn="l" rtl="0">
              <a:spcBef>
                <a:spcPts val="20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127761" algn="l" rtl="0">
              <a:spcBef>
                <a:spcPts val="18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129286" algn="l" rtl="0">
              <a:spcBef>
                <a:spcPts val="18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9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EAD594"/>
              </a:buClr>
              <a:buFont typeface="Allerta"/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chemeClr val="dk1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dk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" y="2057400"/>
            <a:ext cx="8763000" cy="32766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dirty="0" smtClean="0"/>
              <a:t>Time Period IV: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0" u="none" strike="noStrike" cap="none" dirty="0" smtClean="0">
                <a:solidFill>
                  <a:srgbClr val="EAD594"/>
                </a:solidFill>
                <a:sym typeface="Allerta"/>
              </a:rPr>
              <a:t>THE </a:t>
            </a:r>
            <a:r>
              <a:rPr lang="en-US" b="1" i="0" u="none" strike="noStrike" cap="none" dirty="0">
                <a:solidFill>
                  <a:srgbClr val="EAD594"/>
                </a:solidFill>
                <a:sym typeface="Allerta"/>
              </a:rPr>
              <a:t>EARLY MODERN PERIOD, </a:t>
            </a:r>
            <a:r>
              <a:rPr lang="en-US" b="1" i="0" u="none" strike="noStrike" cap="none" dirty="0" smtClean="0">
                <a:solidFill>
                  <a:srgbClr val="EAD594"/>
                </a:solidFill>
                <a:sym typeface="Allerta"/>
              </a:rPr>
              <a:t>(1450-1750)</a:t>
            </a:r>
            <a:br>
              <a:rPr lang="en-US" b="1" i="0" u="none" strike="noStrike" cap="none" dirty="0" smtClean="0">
                <a:solidFill>
                  <a:srgbClr val="EAD594"/>
                </a:solidFill>
                <a:sym typeface="Allerta"/>
              </a:rPr>
            </a:br>
            <a:r>
              <a:rPr lang="en-US" b="1" i="0" u="none" strike="noStrike" cap="none" dirty="0">
                <a:solidFill>
                  <a:srgbClr val="EAD594"/>
                </a:solidFill>
                <a:sym typeface="Allerta"/>
              </a:rPr>
              <a:t/>
            </a:r>
            <a:br>
              <a:rPr lang="en-US" b="1" i="0" u="none" strike="noStrike" cap="none" dirty="0">
                <a:solidFill>
                  <a:srgbClr val="EAD594"/>
                </a:solidFill>
                <a:sym typeface="Allerta"/>
              </a:rPr>
            </a:br>
            <a:r>
              <a:rPr lang="en-US" b="1" i="0" u="none" strike="noStrike" cap="none" dirty="0" smtClean="0">
                <a:solidFill>
                  <a:srgbClr val="EAD594"/>
                </a:solidFill>
                <a:sym typeface="Allerta"/>
              </a:rPr>
              <a:t>“THE </a:t>
            </a:r>
            <a:r>
              <a:rPr lang="en-US" b="1" i="0" u="none" strike="noStrike" cap="none" dirty="0">
                <a:solidFill>
                  <a:srgbClr val="EAD594"/>
                </a:solidFill>
                <a:sym typeface="Allerta"/>
              </a:rPr>
              <a:t>WORLD </a:t>
            </a:r>
            <a:r>
              <a:rPr lang="en-US" b="1" i="0" u="none" strike="noStrike" cap="none" dirty="0" smtClean="0">
                <a:solidFill>
                  <a:srgbClr val="EAD594"/>
                </a:solidFill>
                <a:sym typeface="Allerta"/>
              </a:rPr>
              <a:t>SHRINKS”</a:t>
            </a:r>
            <a:endParaRPr lang="en-US" b="1" i="0" u="none" strike="noStrike" cap="none" dirty="0">
              <a:solidFill>
                <a:srgbClr val="EAD594"/>
              </a:solidFill>
              <a:sym typeface="Aller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Impact on Daily Life:  Work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Impact on ordinary people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Decimation of Native Americans due to influx of European and African immigrants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Diseases– small pox and measles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Chinese taxation of peasantry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Silver</a:t>
            </a:r>
          </a:p>
          <a:p>
            <a:pPr marL="1353312" marR="0" lvl="3" indent="-18491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Need for new sources of money caused many to fall deeper into poverty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Millions of Africans seized and subjected to slavery</a:t>
            </a:r>
          </a:p>
          <a:p>
            <a:pPr marL="1133856" marR="0" lvl="2" indent="-232155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Terrifying and often deadly passage to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Impact on Daily Life: Work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Most general social change– pressure to work harder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World now increasingly commercial and crowded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Population increases demanded more from workers to sustain society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New forms of race-based slavery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Increase in child labor</a:t>
            </a:r>
          </a:p>
          <a:p>
            <a:pPr marL="868680" marR="0" lvl="1" indent="-28448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Masters compelled workers to increase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369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Trends and Societies in the Early Modern Period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Chapter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16: THE WORLD ECONOMY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New global trading patterns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Changes in naval technology and warfare</a:t>
            </a: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Chapter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17: TRANSFORMATION OF THE WEST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New trading opportunities and colonial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expansion</a:t>
            </a:r>
          </a:p>
          <a:p>
            <a:pPr marL="584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0" indent="-42164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Chapters 19: EARLY LATIN AMERICA</a:t>
            </a:r>
          </a:p>
          <a:p>
            <a:pPr lvl="1" indent="-284480">
              <a:lnSpc>
                <a:spcPct val="90000"/>
              </a:lnSpc>
            </a:pPr>
            <a:r>
              <a:rPr lang="en-US" dirty="0"/>
              <a:t>Formative period for new society in Latin America</a:t>
            </a:r>
          </a:p>
          <a:p>
            <a:pPr indent="-421640">
              <a:lnSpc>
                <a:spcPct val="90000"/>
              </a:lnSpc>
            </a:pPr>
            <a:r>
              <a:rPr lang="en-US" dirty="0"/>
              <a:t>Chapter 20: AFRICA AND THE ATLANTIC SLAVE TRADE</a:t>
            </a:r>
          </a:p>
          <a:p>
            <a:pPr marL="137160" marR="0" lvl="0" indent="-10160" algn="l" rtl="0">
              <a:spcBef>
                <a:spcPts val="56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369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Trends and Societies in the Early Modern Period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 indent="-421640">
              <a:lnSpc>
                <a:spcPct val="90000"/>
              </a:lnSpc>
            </a:pPr>
            <a:endParaRPr lang="en-US" dirty="0"/>
          </a:p>
          <a:p>
            <a:pPr lvl="0" indent="-421640"/>
            <a:r>
              <a:rPr lang="en-US" dirty="0"/>
              <a:t>Chapter 18: THE RISE OF RUSSIA</a:t>
            </a:r>
          </a:p>
          <a:p>
            <a:pPr lvl="1" indent="-284480"/>
            <a:r>
              <a:rPr lang="en-US" dirty="0"/>
              <a:t>Russia– Westernization; gunpowder empire</a:t>
            </a:r>
          </a:p>
          <a:p>
            <a:pPr lvl="1" indent="-284480"/>
            <a:r>
              <a:rPr lang="en-US" dirty="0"/>
              <a:t>Major impact on power balance in eastern </a:t>
            </a:r>
            <a:r>
              <a:rPr lang="en-US" dirty="0" smtClean="0"/>
              <a:t>Europe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Chapter 21: MUSLIM EMPIRES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868680" marR="0" lvl="1" indent="-284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New Muslim states in the Middle East and south Asia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Emergence of other gunpowder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empires</a:t>
            </a:r>
          </a:p>
          <a:p>
            <a:pPr marL="721360" indent="-457200">
              <a:lnSpc>
                <a:spcPct val="90000"/>
              </a:lnSpc>
              <a:spcBef>
                <a:spcPts val="480"/>
              </a:spcBef>
              <a:buSzPct val="80000"/>
            </a:pPr>
            <a:r>
              <a:rPr lang="en-US" dirty="0"/>
              <a:t>Chapter </a:t>
            </a:r>
            <a:r>
              <a:rPr lang="en-US" dirty="0" smtClean="0"/>
              <a:t>22: ASIAN TRANSITIONS</a:t>
            </a:r>
            <a:endParaRPr lang="en-US" dirty="0"/>
          </a:p>
          <a:p>
            <a:pPr marL="607060" lvl="1" indent="-342900">
              <a:lnSpc>
                <a:spcPct val="90000"/>
              </a:lnSpc>
            </a:pPr>
            <a:r>
              <a:rPr lang="en-US" dirty="0" smtClean="0"/>
              <a:t>	Dynastic rebirth in China and Isolation in Japan</a:t>
            </a:r>
            <a:endParaRPr lang="en-US" dirty="0"/>
          </a:p>
          <a:p>
            <a:pPr marL="264160" indent="0">
              <a:lnSpc>
                <a:spcPct val="90000"/>
              </a:lnSpc>
              <a:spcBef>
                <a:spcPts val="480"/>
              </a:spcBef>
              <a:buSzPct val="80000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369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Trends and Societies in the Early Modern Period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2" indent="-421640">
              <a:lnSpc>
                <a:spcPct val="90000"/>
              </a:lnSpc>
            </a:pPr>
            <a:endParaRPr lang="en-US" dirty="0"/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Each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chapter deals with reactions to world trade, biological exchange, and new pressures on labor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Highlights diversity of patterns, depending on cultural orientation and shifts in positions of power</a:t>
            </a:r>
          </a:p>
        </p:txBody>
      </p:sp>
    </p:spTree>
    <p:extLst>
      <p:ext uri="{BB962C8B-B14F-4D97-AF65-F5344CB8AC3E}">
        <p14:creationId xmlns:p14="http://schemas.microsoft.com/office/powerpoint/2010/main" val="36036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09160"/>
          </a:xfrm>
        </p:spPr>
        <p:txBody>
          <a:bodyPr/>
          <a:lstStyle/>
          <a:p>
            <a:r>
              <a:rPr lang="en-US" sz="2400" dirty="0" smtClean="0"/>
              <a:t>Globalizing Networks of Communication and Exchange</a:t>
            </a:r>
          </a:p>
          <a:p>
            <a:pPr lvl="1"/>
            <a:r>
              <a:rPr lang="en-US" sz="2000" dirty="0" smtClean="0"/>
              <a:t>Global Trade</a:t>
            </a:r>
          </a:p>
          <a:p>
            <a:pPr lvl="1"/>
            <a:r>
              <a:rPr lang="en-US" sz="2000" dirty="0" smtClean="0"/>
              <a:t>Tech and Innovation</a:t>
            </a:r>
          </a:p>
          <a:p>
            <a:r>
              <a:rPr lang="en-US" sz="2400" dirty="0" smtClean="0"/>
              <a:t>New forms of Social Organization and Modes of Production</a:t>
            </a:r>
          </a:p>
          <a:p>
            <a:pPr lvl="1"/>
            <a:r>
              <a:rPr lang="en-US" sz="2000" dirty="0" smtClean="0"/>
              <a:t>Commercial Markets</a:t>
            </a:r>
          </a:p>
          <a:p>
            <a:pPr lvl="1"/>
            <a:r>
              <a:rPr lang="en-US" sz="2000" dirty="0" smtClean="0"/>
              <a:t>Columbian Exchange</a:t>
            </a:r>
          </a:p>
          <a:p>
            <a:pPr lvl="1"/>
            <a:r>
              <a:rPr lang="en-US" sz="2000" dirty="0" smtClean="0"/>
              <a:t>Religious Changes</a:t>
            </a:r>
          </a:p>
          <a:p>
            <a:pPr lvl="1"/>
            <a:r>
              <a:rPr lang="en-US" sz="2000" dirty="0" smtClean="0"/>
              <a:t>Arts and Education</a:t>
            </a:r>
          </a:p>
          <a:p>
            <a:r>
              <a:rPr lang="en-US" sz="2400" dirty="0" smtClean="0"/>
              <a:t>State Consolidation and Imperial Expansion</a:t>
            </a:r>
          </a:p>
          <a:p>
            <a:pPr lvl="1"/>
            <a:r>
              <a:rPr lang="en-US" sz="2000" dirty="0" smtClean="0"/>
              <a:t>Rulers</a:t>
            </a:r>
          </a:p>
          <a:p>
            <a:pPr lvl="1"/>
            <a:r>
              <a:rPr lang="en-US" sz="2000" dirty="0" smtClean="0"/>
              <a:t>Early Imperialism and Militarism</a:t>
            </a:r>
          </a:p>
          <a:p>
            <a:pPr lvl="1"/>
            <a:r>
              <a:rPr lang="en-US" sz="2000" dirty="0" smtClean="0"/>
              <a:t>International and Regional Competition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21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World Map Changes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Several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European countries acquire </a:t>
            </a:r>
            <a:r>
              <a:rPr lang="en-US" dirty="0" smtClean="0"/>
              <a:t>OVERSEAS EMPIRES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New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LAND BASED EMPIRES emerge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in Asia and eastern Europe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Russian, Ottoman, </a:t>
            </a:r>
            <a:r>
              <a:rPr lang="en-US" dirty="0" err="1" smtClean="0"/>
              <a:t>Safavid</a:t>
            </a:r>
            <a:r>
              <a:rPr lang="en-US" dirty="0" smtClean="0"/>
              <a:t>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and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Mughal empires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GLOBAL TRADE ROUTES –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no longer just Afro-Eurasia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Atlantic and Pacific routes established by 1750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Americas and Oceania now part of global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41564"/>
            <a:ext cx="8229600" cy="468694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Major Political Units, c. 1450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Major Political Units, c. 1750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81200"/>
            <a:ext cx="8305799" cy="46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Triggers for Change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REVIVAL OF EMPIRE BUILDING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Ottoman Empire– notable example</a:t>
            </a: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Steady progression of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EXPLORATION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by Europeans along Atlantic coast of Africa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Motivated by desire to find ways to trade with east Asia while circumventing Muslim-controlled regions</a:t>
            </a: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TECHNOLOGICAL ADVANCES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Compasses and navigational devices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Better ship designs and building</a:t>
            </a:r>
          </a:p>
          <a:p>
            <a:pPr marL="868680" marR="0" lvl="1" indent="-28448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Guns and gunpowder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4724400"/>
            <a:ext cx="2476500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Big Changes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 New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GLOBAL ECONOMY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International trade increased in volume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Americas brought in to network for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time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Proto-globalization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Commerce was global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Intensity of contacts increased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More people now involved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Influenced political and social systems in            addition to commercial ones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Migration across oceans</a:t>
            </a:r>
          </a:p>
          <a:p>
            <a:pPr marL="1133856" marR="0" lvl="2" indent="-232155" algn="l" rtl="0">
              <a:spcBef>
                <a:spcPts val="440"/>
              </a:spcBef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Some forced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491344"/>
            <a:ext cx="171450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Big Changes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Biological Exchange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All manner of living things now moved or were moved around the world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Foods from the Americas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Diseases from Europe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Slaves from Africa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Animals, plants, technologies</a:t>
            </a:r>
          </a:p>
          <a:p>
            <a:pPr marL="868680" marR="0" lvl="1" indent="-284480" algn="l" rtl="0">
              <a:spcBef>
                <a:spcPts val="480"/>
              </a:spcBef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Columbian Exchange altered many relationships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5105400"/>
            <a:ext cx="2952750" cy="15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New Empires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New empires represented significant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SHIFTS IN POWER</a:t>
            </a:r>
            <a:endParaRPr lang="en-US" sz="2800" b="0" i="0" u="none" strike="noStrike" cap="none" dirty="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Gunpowder empires– large political units</a:t>
            </a: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New land-based empires challenged political traditions in imperial territories</a:t>
            </a: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Forming of “multinational” units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Different cultures and ethnic groups embraced</a:t>
            </a: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World position of western Europe increased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Russia found new role</a:t>
            </a:r>
          </a:p>
          <a:p>
            <a:pPr marL="548640" marR="0" lvl="0" indent="-421640" algn="l" rtl="0">
              <a:spcBef>
                <a:spcPts val="560"/>
              </a:spcBef>
              <a:buClr>
                <a:schemeClr val="dk1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Systematic patterns of inequality emerge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Continuity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Preexisting trade routes continued to be important 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Culturally– great deal of continuity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Notable developments– new influence of science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Spread of world religions continued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Global contacts didn’t overrun regional patterns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Gender relations adhered to established patriarchal patterns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No technological breakthroughs until after 1750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Politically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China prided itself on reviving and maintaining its system of government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African societies preserved earlier traditions of divine kingships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629</Words>
  <Application>Microsoft Office PowerPoint</Application>
  <PresentationFormat>On-screen Show (4:3)</PresentationFormat>
  <Paragraphs>111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Allerta</vt:lpstr>
      <vt:lpstr>Quattrocento</vt:lpstr>
      <vt:lpstr>Noto Sans Symbols</vt:lpstr>
      <vt:lpstr>Apex</vt:lpstr>
      <vt:lpstr>Time Period IV:  THE EARLY MODERN PERIOD, (1450-1750)  “THE WORLD SHRINKS”</vt:lpstr>
      <vt:lpstr>The World Map Changes</vt:lpstr>
      <vt:lpstr>Major Political Units, c. 1450</vt:lpstr>
      <vt:lpstr>Major Political Units, c. 1750</vt:lpstr>
      <vt:lpstr>Triggers for Change</vt:lpstr>
      <vt:lpstr>The Big Changes</vt:lpstr>
      <vt:lpstr>The Big Changes</vt:lpstr>
      <vt:lpstr>New Empires</vt:lpstr>
      <vt:lpstr>Continuity</vt:lpstr>
      <vt:lpstr>Impact on Daily Life:  Work</vt:lpstr>
      <vt:lpstr>Impact on Daily Life: Work</vt:lpstr>
      <vt:lpstr>Trends and Societies in the Early Modern Period</vt:lpstr>
      <vt:lpstr>Trends and Societies in the Early Modern Period</vt:lpstr>
      <vt:lpstr>Trends and Societies in the Early Modern Period</vt:lpstr>
      <vt:lpstr>Key Concepts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MODERN PERIOD, 1450-1750:   THE WORLD SHRINKS</dc:title>
  <dc:creator>Tickler, Brian - Mission Viejo High School</dc:creator>
  <cp:lastModifiedBy>Tickler, Brian - Mission Viejo High School</cp:lastModifiedBy>
  <cp:revision>5</cp:revision>
  <dcterms:modified xsi:type="dcterms:W3CDTF">2017-02-14T22:07:14Z</dcterms:modified>
</cp:coreProperties>
</file>