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embeddedFontLst>
    <p:embeddedFont>
      <p:font typeface="Source Sans Pro" panose="020B0604020202020204" charset="0"/>
      <p:regular r:id="rId9"/>
      <p:bold r:id="rId10"/>
      <p:italic r:id="rId11"/>
      <p:boldItalic r:id="rId12"/>
    </p:embeddedFont>
    <p:embeddedFont>
      <p:font typeface="Libre Baskerville" panose="020B0604020202020204" charset="0"/>
      <p:regular r:id="rId13"/>
      <p:bold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60745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7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ctr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ctr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ctr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ctr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ctr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ctr" rtl="0">
              <a:spcBef>
                <a:spcPts val="370"/>
              </a:spcBef>
              <a:buClr>
                <a:schemeClr val="accent2"/>
              </a:buClr>
              <a:buFont typeface="Libre Baskerville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ctr" rtl="0">
              <a:spcBef>
                <a:spcPts val="370"/>
              </a:spcBef>
              <a:buClr>
                <a:srgbClr val="E6AFA9"/>
              </a:buClr>
              <a:buFont typeface="Libre Baskerville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ctr" rtl="0">
              <a:spcBef>
                <a:spcPts val="370"/>
              </a:spcBef>
              <a:buClr>
                <a:srgbClr val="CAABA9"/>
              </a:buClr>
              <a:buFont typeface="Libre Baskerville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62930" y="1449303"/>
            <a:ext cx="9021537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2930" y="1396720"/>
            <a:ext cx="9021537" cy="120580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62930" y="2976649"/>
            <a:ext cx="9021537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FFFFF"/>
              </a:buClr>
              <a:buFont typeface="Source Sans Pro"/>
              <a:buNone/>
              <a:defRPr sz="40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514599" y="-152399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0" name="Shape 90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09477" y="2194563"/>
            <a:ext cx="5851525" cy="2011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7699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1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733800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1600" b="1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9144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953000" y="2247900"/>
            <a:ext cx="37338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tile tx="0" ty="0" sx="55000" sy="55000" flip="none" algn="tl"/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65313" y="69754"/>
            <a:ext cx="9013371" cy="6692200"/>
          </a:xfrm>
          <a:prstGeom prst="roundRect">
            <a:avLst>
              <a:gd name="adj" fmla="val 4929"/>
            </a:avLst>
          </a:prstGeom>
          <a:blipFill rotWithShape="1">
            <a:blip r:embed="rId2">
              <a:alphaModFix/>
            </a:blip>
            <a:tile tx="0" ty="0" sx="55000" sy="55000" flip="none" algn="tl"/>
          </a:blipFill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9525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547938"/>
            <a:ext cx="7772400" cy="13382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1400" b="0" i="0" u="none" strike="noStrike" cap="none">
                <a:solidFill>
                  <a:srgbClr val="88888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800100" y="6172200"/>
            <a:ext cx="40005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6" name="Shape 46"/>
          <p:cNvSpPr/>
          <p:nvPr/>
        </p:nvSpPr>
        <p:spPr>
          <a:xfrm rot="10800000" flipH="1">
            <a:off x="69411" y="2376829"/>
            <a:ext cx="9013514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69146" y="2341475"/>
            <a:ext cx="9013780" cy="45718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68305" y="2468880"/>
            <a:ext cx="9014621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49" name="Shape 49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33950" y="1447800"/>
            <a:ext cx="374904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904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231140" algn="l" rtl="0">
              <a:spcBef>
                <a:spcPts val="37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238760" algn="l" rtl="0">
              <a:spcBef>
                <a:spcPts val="370"/>
              </a:spcBef>
              <a:buClr>
                <a:srgbClr val="E6AFA9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233680" algn="l" rtl="0">
              <a:spcBef>
                <a:spcPts val="37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228600" algn="l" rtl="0">
              <a:spcBef>
                <a:spcPts val="370"/>
              </a:spcBef>
              <a:buClr>
                <a:schemeClr val="accent3"/>
              </a:buClr>
              <a:buFont typeface="Libre Baskerville"/>
              <a:buNone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2971800" y="1600200"/>
            <a:ext cx="5714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2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14400" y="5445825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6637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84785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87960" algn="l" rtl="0">
              <a:spcBef>
                <a:spcPts val="370"/>
              </a:spcBef>
              <a:buClr>
                <a:schemeClr val="accent3"/>
              </a:buClr>
              <a:buSzPct val="79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7145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9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1" name="Shape 81"/>
          <p:cNvSpPr/>
          <p:nvPr/>
        </p:nvSpPr>
        <p:spPr>
          <a:xfrm rot="10800000" flipH="1">
            <a:off x="68307" y="4683554"/>
            <a:ext cx="9006839" cy="91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68508" y="4650473"/>
            <a:ext cx="9006639" cy="45718"/>
          </a:xfrm>
          <a:prstGeom prst="rect">
            <a:avLst/>
          </a:prstGeom>
          <a:solidFill>
            <a:srgbClr val="E6AFA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68509" y="4773223"/>
            <a:ext cx="9006636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68308" y="66675"/>
            <a:ext cx="9001873" cy="458152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8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7" name="Shape 7"/>
          <p:cNvSpPr/>
          <p:nvPr/>
        </p:nvSpPr>
        <p:spPr>
          <a:xfrm>
            <a:off x="64008" y="69754"/>
            <a:ext cx="9013371" cy="6693408"/>
          </a:xfrm>
          <a:prstGeom prst="roundRect">
            <a:avLst>
              <a:gd name="adj" fmla="val 4929"/>
            </a:avLst>
          </a:prstGeom>
          <a:solidFill>
            <a:schemeClr val="lt1"/>
          </a:solidFill>
          <a:ln w="9525" cap="sq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4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33985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spcBef>
                <a:spcPts val="370"/>
              </a:spcBef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spcBef>
                <a:spcPts val="370"/>
              </a:spcBef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spcBef>
                <a:spcPts val="370"/>
              </a:spcBef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spcBef>
                <a:spcPts val="370"/>
              </a:spcBef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spcBef>
                <a:spcPts val="370"/>
              </a:spcBef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spcBef>
                <a:spcPts val="370"/>
              </a:spcBef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6172200" y="6191250"/>
            <a:ext cx="24765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914400" y="6172200"/>
            <a:ext cx="3962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 anchorCtr="1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1295400" y="3200400"/>
            <a:ext cx="6400799" cy="190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330" b="1" dirty="0" smtClean="0"/>
              <a:t>Regional and Interregional Interaction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en-US" sz="3330" b="1" i="0" u="none" strike="noStrike" cap="none" dirty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330" b="1" dirty="0" smtClean="0"/>
              <a:t>THE BIG PICTURE</a:t>
            </a:r>
            <a:endParaRPr lang="en-US" sz="3330" b="1" i="0" u="none" strike="noStrike" cap="none" dirty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50" b="1" i="0" u="none" strike="noStrike" cap="none" dirty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50" b="1" i="0" u="none" strike="noStrike" cap="none" dirty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3330" b="1" i="0" u="none" strike="noStrike" cap="none" dirty="0">
              <a:solidFill>
                <a:schemeClr val="dk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ctrTitle"/>
          </p:nvPr>
        </p:nvSpPr>
        <p:spPr>
          <a:xfrm>
            <a:off x="457200" y="1505929"/>
            <a:ext cx="82296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FFFF"/>
              </a:buClr>
              <a:buSzPct val="25000"/>
              <a:buFont typeface="Source Sans Pro"/>
              <a:buNone/>
            </a:pPr>
            <a:r>
              <a:rPr lang="en-US" sz="4000" b="0" i="0" u="none" strike="noStrike" cap="none" dirty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Postclassical Period, </a:t>
            </a:r>
            <a:r>
              <a:rPr lang="en-US" sz="4000" b="0" i="0" u="none" strike="noStrike" cap="none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4000" b="0" i="0" u="none" strike="noStrike" cap="none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4000" b="0" i="0" u="none" strike="noStrike" cap="none" dirty="0" smtClean="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600 CE – 1450 CE</a:t>
            </a:r>
            <a:endParaRPr lang="en-US" sz="4000" b="0" i="0" u="none" strike="noStrike" cap="none" dirty="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Concepts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2362200"/>
          </a:xfrm>
        </p:spPr>
        <p:txBody>
          <a:bodyPr/>
          <a:lstStyle/>
          <a:p>
            <a:r>
              <a:rPr lang="en-US" sz="2000" dirty="0" smtClean="0"/>
              <a:t>3.1: Expansion of Communication and Exchange</a:t>
            </a:r>
          </a:p>
          <a:p>
            <a:endParaRPr lang="en-US" sz="2000" dirty="0" smtClean="0"/>
          </a:p>
          <a:p>
            <a:r>
              <a:rPr lang="en-US" sz="2000" dirty="0" smtClean="0"/>
              <a:t>3.2: Continuity and Innovation of State Forms</a:t>
            </a:r>
          </a:p>
          <a:p>
            <a:endParaRPr lang="en-US" sz="2000" dirty="0" smtClean="0"/>
          </a:p>
          <a:p>
            <a:r>
              <a:rPr lang="en-US" sz="2000" dirty="0" smtClean="0"/>
              <a:t>3.3: Increased Economic Productive Capacity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987468" y="3505200"/>
            <a:ext cx="731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Historical Thinking Skill Focus</a:t>
            </a:r>
            <a:endParaRPr lang="en-US" sz="32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87468" y="4195356"/>
            <a:ext cx="7772400" cy="15210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133985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548640" marR="0" lvl="1" indent="-101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822960" marR="0" lvl="2" indent="-13081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097280" marR="0" lvl="3" indent="-13208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371600" marR="0" lvl="4" indent="-101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Libre Baskerville"/>
              <a:buChar char="o"/>
              <a:defRPr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645920" marR="0" lvl="5" indent="-12192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1920240" marR="0" lvl="6" indent="-116839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194560" marR="0" lvl="7" indent="-12446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468880" marR="0" lvl="8" indent="-119379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CAABA9"/>
              </a:buClr>
              <a:buSzPct val="100000"/>
              <a:buFont typeface="Libre Baskerville"/>
              <a:buChar char="•"/>
              <a:defRPr sz="18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r>
              <a:rPr lang="en-US" sz="2400" dirty="0" smtClean="0"/>
              <a:t>Continuity and Change Over Time (CCOT)</a:t>
            </a:r>
          </a:p>
          <a:p>
            <a:pPr lvl="1"/>
            <a:r>
              <a:rPr lang="en-US" sz="2200" dirty="0" smtClean="0"/>
              <a:t>Describe and Define the Trends that were maintained from the Classical Period and what shifted</a:t>
            </a:r>
          </a:p>
          <a:p>
            <a:pPr lvl="1"/>
            <a:r>
              <a:rPr lang="en-US" sz="2200" dirty="0" smtClean="0"/>
              <a:t>Explain the reasons for and impact of these trends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8417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1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World Map Changes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1752600"/>
            <a:ext cx="77724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Two major developments</a:t>
            </a:r>
          </a:p>
          <a:p>
            <a:pPr marL="777240" marR="0" lvl="1" indent="-4597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Source Sans Pro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Further spread of major religions</a:t>
            </a:r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ct val="8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Set patterns that essentially dominate today</a:t>
            </a:r>
          </a:p>
          <a:p>
            <a:pPr marL="777240" marR="0" lvl="1" indent="-4597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Source Sans Pro"/>
              <a:buAutoNum type="arabicPeriod"/>
            </a:pPr>
            <a:r>
              <a:rPr lang="en-US" sz="24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Flourishing trade networks connecting Africa, Asia, and Europe</a:t>
            </a:r>
          </a:p>
          <a:p>
            <a:pPr marL="822960" marR="0" lvl="2" indent="-238760" algn="l" rtl="0">
              <a:spcBef>
                <a:spcPts val="370"/>
              </a:spcBef>
              <a:spcAft>
                <a:spcPts val="0"/>
              </a:spcAft>
              <a:buClr>
                <a:srgbClr val="E6AFA9"/>
              </a:buClr>
              <a:buSzPct val="8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East-west trade now expanded to include Japan, west Africa, and northwestern Europe</a:t>
            </a:r>
          </a:p>
          <a:p>
            <a:pPr marL="1097280" marR="0" lvl="3" indent="-23368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Old Silk Road	</a:t>
            </a:r>
          </a:p>
          <a:p>
            <a:pPr marL="1097280" marR="0" lvl="3" indent="-233680" algn="l" rtl="0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Indian Ocean</a:t>
            </a:r>
          </a:p>
          <a:p>
            <a:pPr marL="1097280" marR="0" lvl="3" indent="-233680" algn="l" rtl="0">
              <a:spcBef>
                <a:spcPts val="370"/>
              </a:spcBef>
              <a:buClr>
                <a:schemeClr val="accent3"/>
              </a:buClr>
              <a:buSzPct val="80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Mediterranean Sea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70330" y="4495800"/>
            <a:ext cx="2466974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914400" y="274637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4000" b="1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Triggers for Change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1447800"/>
            <a:ext cx="7772400" cy="4571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Developments during this period largely effected by </a:t>
            </a:r>
            <a:r>
              <a:rPr lang="en-US" sz="2600" b="0" i="0" u="sng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decline or end of the great empires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sng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Religion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became overwhelmingly important</a:t>
            </a:r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Due to social, economic, and political dislocation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sng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New roles for regions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between empires </a:t>
            </a:r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Borders disappeared	</a:t>
            </a:r>
          </a:p>
          <a:p>
            <a:pPr marL="548640" marR="0" lvl="1" indent="-231140" algn="l" rtl="0"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Contacts between worlds increased</a:t>
            </a: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sng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Expanding trade </a:t>
            </a: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itself became cause of change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14400" y="381000"/>
            <a:ext cx="37338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Big Changes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953000" y="457200"/>
            <a:ext cx="37338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Continuity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914400" y="1219200"/>
            <a:ext cx="3733800" cy="4914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Contact between conflicting religions brought both tolerance and intolerance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Trade networks expanded and became more </a:t>
            </a:r>
            <a:r>
              <a:rPr lang="en-US" sz="26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systematic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New attitudes regarding women</a:t>
            </a:r>
            <a:endParaRPr lang="en-US" sz="2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4"/>
          </p:nvPr>
        </p:nvSpPr>
        <p:spPr>
          <a:xfrm>
            <a:off x="4953000" y="1219200"/>
            <a:ext cx="3733800" cy="510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Survival of traditions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Links with Hellenistic past also remained vital</a:t>
            </a:r>
          </a:p>
          <a:p>
            <a:pPr marL="274320" marR="0" lvl="0" indent="-274320" algn="l" rtl="0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 major developments in social or political structures</a:t>
            </a:r>
          </a:p>
          <a:p>
            <a:pPr marL="274320" marR="0" lvl="0" indent="-274320" algn="l" rtl="0">
              <a:spcBef>
                <a:spcPts val="580"/>
              </a:spcBef>
              <a:buClr>
                <a:schemeClr val="accent1"/>
              </a:buClr>
              <a:buSzPct val="8500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Many areas not affected by international trade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Chapters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Ch. 6:  The First Global Civilization: The Rise and Spread of Islam</a:t>
            </a:r>
          </a:p>
          <a:p>
            <a:r>
              <a:rPr lang="en-US" sz="1800" dirty="0" smtClean="0"/>
              <a:t>Ch. 7: Abbasid Decline and the Spread of Islamic Civilization to South and Southeast Asia</a:t>
            </a:r>
          </a:p>
          <a:p>
            <a:r>
              <a:rPr lang="en-US" sz="1800" dirty="0" smtClean="0"/>
              <a:t>Ch. 8: African Civilizations and the Spread of Islam</a:t>
            </a:r>
          </a:p>
          <a:p>
            <a:pPr marL="140335" indent="0">
              <a:buNone/>
            </a:pPr>
            <a:r>
              <a:rPr lang="en-US" sz="1800" dirty="0" smtClean="0"/>
              <a:t>--------------------------------</a:t>
            </a:r>
          </a:p>
          <a:p>
            <a:r>
              <a:rPr lang="en-US" sz="1800" dirty="0" smtClean="0"/>
              <a:t>Ch. 9: Civilization in Eastern Europe</a:t>
            </a:r>
          </a:p>
          <a:p>
            <a:r>
              <a:rPr lang="en-US" sz="1800" dirty="0" smtClean="0"/>
              <a:t>Ch. 10: A New Civilization Emerges in Western Europe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933950" y="1447800"/>
            <a:ext cx="3749040" cy="5029200"/>
          </a:xfrm>
        </p:spPr>
        <p:txBody>
          <a:bodyPr/>
          <a:lstStyle/>
          <a:p>
            <a:r>
              <a:rPr lang="en-US" sz="1800" dirty="0" smtClean="0"/>
              <a:t>Ch. 11: The Americas on the Eve of Invasion </a:t>
            </a:r>
          </a:p>
          <a:p>
            <a:pPr marL="140335" indent="0">
              <a:buNone/>
            </a:pPr>
            <a:r>
              <a:rPr lang="en-US" sz="1800" dirty="0" smtClean="0"/>
              <a:t>--------------------------------</a:t>
            </a:r>
          </a:p>
          <a:p>
            <a:r>
              <a:rPr lang="en-US" sz="1800" dirty="0" smtClean="0"/>
              <a:t>Ch. 12: Reunification and Renaissance in Chinese Civilization: The Era of the Tang and Song Dynasties</a:t>
            </a:r>
          </a:p>
          <a:p>
            <a:r>
              <a:rPr lang="en-US" sz="1800" dirty="0" smtClean="0"/>
              <a:t>Ch. 13: The Spread of Chinese Civilizations: Japan, Korea, and Vietnam</a:t>
            </a:r>
          </a:p>
          <a:p>
            <a:r>
              <a:rPr lang="en-US" sz="1800" dirty="0" smtClean="0"/>
              <a:t>Ch. 14: The Last Great Nomadic Challenges: From </a:t>
            </a:r>
            <a:r>
              <a:rPr lang="en-US" sz="1800" dirty="0" err="1" smtClean="0"/>
              <a:t>Chinggis</a:t>
            </a:r>
            <a:r>
              <a:rPr lang="en-US" sz="1800" dirty="0" smtClean="0"/>
              <a:t> Khan to </a:t>
            </a:r>
            <a:r>
              <a:rPr lang="en-US" sz="1800" dirty="0" err="1" smtClean="0"/>
              <a:t>Timur</a:t>
            </a:r>
            <a:endParaRPr lang="en-US" sz="1800" dirty="0" smtClean="0"/>
          </a:p>
          <a:p>
            <a:pPr marL="140335" indent="0">
              <a:buNone/>
            </a:pPr>
            <a:r>
              <a:rPr lang="en-US" sz="1800" dirty="0" smtClean="0"/>
              <a:t>--------------------------------</a:t>
            </a:r>
          </a:p>
          <a:p>
            <a:r>
              <a:rPr lang="en-US" sz="1800" dirty="0" smtClean="0"/>
              <a:t>Ch. 15: The West and the Changing World Balance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05828841"/>
      </p:ext>
    </p:extLst>
  </p:cSld>
  <p:clrMapOvr>
    <a:masterClrMapping/>
  </p:clrMapOvr>
</p:sld>
</file>

<file path=ppt/theme/theme1.xml><?xml version="1.0" encoding="utf-8"?>
<a:theme xmlns:a="http://schemas.openxmlformats.org/drawingml/2006/main" name="Equ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341</Words>
  <Application>Microsoft Office PowerPoint</Application>
  <PresentationFormat>On-screen Show (4:3)</PresentationFormat>
  <Paragraphs>55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Noto Sans Symbols</vt:lpstr>
      <vt:lpstr>Source Sans Pro</vt:lpstr>
      <vt:lpstr>Libre Baskerville</vt:lpstr>
      <vt:lpstr>Equity</vt:lpstr>
      <vt:lpstr>The Postclassical Period,  600 CE – 1450 CE</vt:lpstr>
      <vt:lpstr>Key Concepts </vt:lpstr>
      <vt:lpstr>The World Map Changes</vt:lpstr>
      <vt:lpstr>Triggers for Change</vt:lpstr>
      <vt:lpstr>PowerPoint Presentation</vt:lpstr>
      <vt:lpstr>Textbook Chapters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Postclassical Period,  600 CE – 1450 CE</dc:title>
  <dc:creator>Tickler, Brian - Mission Viejo High School</dc:creator>
  <cp:lastModifiedBy>Tickler, Brian - Mission Viejo High School</cp:lastModifiedBy>
  <cp:revision>3</cp:revision>
  <dcterms:modified xsi:type="dcterms:W3CDTF">2016-10-18T17:44:33Z</dcterms:modified>
</cp:coreProperties>
</file>