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71" r:id="rId3"/>
    <p:sldId id="265" r:id="rId4"/>
    <p:sldId id="257" r:id="rId5"/>
    <p:sldId id="258" r:id="rId6"/>
    <p:sldId id="268" r:id="rId7"/>
    <p:sldId id="260" r:id="rId8"/>
    <p:sldId id="269" r:id="rId9"/>
    <p:sldId id="26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Rcg_t2oJk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WORLD WAR I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What do we remember? </a:t>
            </a:r>
            <a:br>
              <a:rPr lang="en-US" sz="3200" dirty="0" smtClean="0"/>
            </a:br>
            <a:r>
              <a:rPr lang="en-US" sz="3200" dirty="0" smtClean="0"/>
              <a:t>What have we forgotten?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What questions do we still have?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8.1 ~ A </a:t>
            </a:r>
            <a:r>
              <a:rPr lang="en-US" dirty="0" smtClean="0"/>
              <a:t>World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 Chooses Sides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67" y="2389910"/>
            <a:ext cx="4294151" cy="424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0881" y="2722418"/>
            <a:ext cx="5403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Brainstorm a list of reasons why the United States would remain neutral for the first few years of the war?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762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World War I 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know and remember about World War I? </a:t>
            </a:r>
          </a:p>
          <a:p>
            <a:r>
              <a:rPr lang="en-US" sz="2800" dirty="0" smtClean="0"/>
              <a:t>Brainstorm a list of people, places, events, or ideas associated with World War I. </a:t>
            </a:r>
          </a:p>
          <a:p>
            <a:r>
              <a:rPr lang="en-US" sz="2800" dirty="0" smtClean="0"/>
              <a:t>(Think back to your World History Class last year)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98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dn.history.com/sites/2/2013/12/canadian-soldiers-going-over-tre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0"/>
            <a:ext cx="9525000" cy="70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M.A.I.N. Causes of WW1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45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Militarism</a:t>
            </a:r>
          </a:p>
          <a:p>
            <a:r>
              <a:rPr lang="en-US" sz="4400" dirty="0" smtClean="0"/>
              <a:t>Alliances</a:t>
            </a:r>
          </a:p>
          <a:p>
            <a:r>
              <a:rPr lang="en-US" sz="4400" dirty="0" smtClean="0"/>
              <a:t>Imperialism</a:t>
            </a:r>
          </a:p>
          <a:p>
            <a:r>
              <a:rPr lang="en-US" sz="4400" dirty="0" smtClean="0"/>
              <a:t>Nationalism</a:t>
            </a:r>
          </a:p>
          <a:p>
            <a:r>
              <a:rPr lang="en-US" sz="1000" dirty="0">
                <a:hlinkClick r:id="rId2"/>
              </a:rPr>
              <a:t>https://www.youtube.com/watch?v=XRcg_t2oJkc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329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4 M.A.I.N. Causes of WW1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197100"/>
            <a:ext cx="10680700" cy="4508500"/>
          </a:xfrm>
        </p:spPr>
        <p:txBody>
          <a:bodyPr/>
          <a:lstStyle/>
          <a:p>
            <a:pPr lvl="0"/>
            <a:r>
              <a:rPr lang="en-US" sz="2000" b="1" dirty="0" smtClean="0"/>
              <a:t>MILITARISM</a:t>
            </a:r>
          </a:p>
          <a:p>
            <a:pPr lvl="1"/>
            <a:r>
              <a:rPr lang="en-US" dirty="0" smtClean="0"/>
              <a:t>Expansion and build up of military size and power</a:t>
            </a:r>
          </a:p>
          <a:p>
            <a:pPr lvl="1"/>
            <a:r>
              <a:rPr lang="en-US" dirty="0" smtClean="0"/>
              <a:t>New Weapons: machine guns, poison gas, tanks, airplanes</a:t>
            </a:r>
          </a:p>
          <a:p>
            <a:pPr lvl="1"/>
            <a:r>
              <a:rPr lang="en-US" b="1" i="1" dirty="0" smtClean="0"/>
              <a:t>Why does the condition of Militarism make a war more likely? </a:t>
            </a:r>
          </a:p>
          <a:p>
            <a:pPr lvl="0"/>
            <a:r>
              <a:rPr lang="en-US" sz="2000" b="1" dirty="0" smtClean="0"/>
              <a:t>ALLIANCE SYSTEM</a:t>
            </a:r>
            <a:endParaRPr lang="en-US" sz="2000" b="1" dirty="0"/>
          </a:p>
          <a:p>
            <a:pPr lvl="1"/>
            <a:r>
              <a:rPr lang="en-US" dirty="0" smtClean="0"/>
              <a:t>Traditional alliances throughout Europe</a:t>
            </a:r>
          </a:p>
          <a:p>
            <a:pPr lvl="1"/>
            <a:r>
              <a:rPr lang="en-US" dirty="0" smtClean="0"/>
              <a:t>Many alliances based on trade, mutual defense, and/or familial relations</a:t>
            </a:r>
          </a:p>
          <a:p>
            <a:pPr lvl="1"/>
            <a:r>
              <a:rPr lang="en-US" b="1" i="1" dirty="0" smtClean="0"/>
              <a:t>Why does the existence of Alliances make a war more likely?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285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4 M.A.I.N. Causes of WW1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197100"/>
            <a:ext cx="10680700" cy="4508500"/>
          </a:xfrm>
        </p:spPr>
        <p:txBody>
          <a:bodyPr/>
          <a:lstStyle/>
          <a:p>
            <a:pPr lvl="0"/>
            <a:r>
              <a:rPr lang="en-US" sz="2000" b="1" dirty="0" smtClean="0"/>
              <a:t>IMPERIALISM</a:t>
            </a:r>
          </a:p>
          <a:p>
            <a:pPr lvl="1"/>
            <a:r>
              <a:rPr lang="en-US" dirty="0" smtClean="0"/>
              <a:t>Decades of international competition over resources, territories, and power</a:t>
            </a:r>
          </a:p>
          <a:p>
            <a:pPr lvl="1"/>
            <a:r>
              <a:rPr lang="en-US" dirty="0" smtClean="0"/>
              <a:t>European competition over </a:t>
            </a:r>
            <a:r>
              <a:rPr lang="en-US" smtClean="0"/>
              <a:t>undeveloped world </a:t>
            </a:r>
            <a:r>
              <a:rPr lang="en-US" dirty="0" smtClean="0"/>
              <a:t>(Africa, Latin America, Southeast Asia)</a:t>
            </a:r>
          </a:p>
          <a:p>
            <a:pPr lvl="1"/>
            <a:r>
              <a:rPr lang="en-US" dirty="0" smtClean="0"/>
              <a:t>Imperial conflict on continental Europe dating back to the Dark Ages</a:t>
            </a:r>
          </a:p>
          <a:p>
            <a:pPr lvl="1"/>
            <a:r>
              <a:rPr lang="en-US" b="1" i="1" dirty="0" smtClean="0"/>
              <a:t>Why does Imperial competition make a war more likely? (think about both those in power and the peoples who were conquered and colonized)</a:t>
            </a:r>
          </a:p>
          <a:p>
            <a:pPr lvl="0"/>
            <a:r>
              <a:rPr lang="en-US" sz="2000" b="1" dirty="0" smtClean="0"/>
              <a:t>NATIONALISM</a:t>
            </a:r>
            <a:endParaRPr lang="en-US" sz="2000" b="1" dirty="0"/>
          </a:p>
          <a:p>
            <a:pPr lvl="1"/>
            <a:r>
              <a:rPr lang="en-US" dirty="0" smtClean="0"/>
              <a:t>Build of national pride (patriotism, racial and national superiority) was contagious throughout Europe</a:t>
            </a:r>
            <a:endParaRPr lang="en-US" dirty="0" smtClean="0"/>
          </a:p>
          <a:p>
            <a:pPr lvl="1"/>
            <a:r>
              <a:rPr lang="en-US" b="1" i="1" dirty="0" smtClean="0"/>
              <a:t>Why does the build up of Nationalism make a war more likely?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06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Breaks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2476500"/>
            <a:ext cx="5561012" cy="3543301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 smtClean="0"/>
              <a:t>Austria-Hungary</a:t>
            </a:r>
            <a:r>
              <a:rPr lang="en-US" sz="2000" b="1" dirty="0" smtClean="0"/>
              <a:t> </a:t>
            </a:r>
            <a:r>
              <a:rPr lang="en-US" sz="2000" b="1" dirty="0" smtClean="0"/>
              <a:t>declared </a:t>
            </a:r>
            <a:r>
              <a:rPr lang="en-US" sz="2000" b="1" dirty="0" smtClean="0"/>
              <a:t>war on </a:t>
            </a:r>
            <a:r>
              <a:rPr lang="en-US" sz="2000" b="1" u="sng" dirty="0" smtClean="0"/>
              <a:t>Serbia</a:t>
            </a:r>
          </a:p>
          <a:p>
            <a:r>
              <a:rPr lang="en-US" sz="2000" b="1" u="sng" dirty="0" smtClean="0"/>
              <a:t>Russia</a:t>
            </a:r>
            <a:r>
              <a:rPr lang="en-US" sz="2000" b="1" dirty="0" smtClean="0"/>
              <a:t> </a:t>
            </a:r>
            <a:r>
              <a:rPr lang="en-US" sz="2000" b="1" dirty="0" smtClean="0"/>
              <a:t>mobilized its army to the </a:t>
            </a:r>
            <a:r>
              <a:rPr lang="en-US" sz="2000" b="1" u="sng" dirty="0" smtClean="0"/>
              <a:t>German</a:t>
            </a:r>
            <a:r>
              <a:rPr lang="en-US" sz="2000" b="1" dirty="0" smtClean="0"/>
              <a:t> border.</a:t>
            </a:r>
            <a:endParaRPr lang="en-US" sz="2000" b="1" dirty="0" smtClean="0"/>
          </a:p>
          <a:p>
            <a:r>
              <a:rPr lang="en-US" sz="2000" b="1" u="sng" dirty="0" smtClean="0"/>
              <a:t>Germany</a:t>
            </a:r>
            <a:r>
              <a:rPr lang="en-US" sz="2000" b="1" dirty="0" smtClean="0"/>
              <a:t> </a:t>
            </a:r>
            <a:r>
              <a:rPr lang="en-US" sz="2000" b="1" dirty="0" smtClean="0"/>
              <a:t>declared </a:t>
            </a:r>
            <a:r>
              <a:rPr lang="en-US" sz="2000" b="1" dirty="0" smtClean="0"/>
              <a:t>war on </a:t>
            </a:r>
            <a:r>
              <a:rPr lang="en-US" sz="2000" b="1" u="sng" dirty="0" smtClean="0"/>
              <a:t>Russia</a:t>
            </a:r>
            <a:r>
              <a:rPr lang="en-US" sz="2000" b="1" dirty="0" smtClean="0"/>
              <a:t> and </a:t>
            </a:r>
            <a:r>
              <a:rPr lang="en-US" sz="2000" b="1" dirty="0" smtClean="0"/>
              <a:t>then two days later on </a:t>
            </a:r>
            <a:r>
              <a:rPr lang="en-US" sz="2000" b="1" u="sng" dirty="0" smtClean="0"/>
              <a:t>France</a:t>
            </a:r>
          </a:p>
          <a:p>
            <a:pPr marL="342900" lvl="1" indent="-342900"/>
            <a:r>
              <a:rPr lang="en-US" sz="2000" b="1" u="sng" dirty="0" smtClean="0"/>
              <a:t>Germany</a:t>
            </a:r>
            <a:r>
              <a:rPr lang="en-US" sz="2000" b="1" dirty="0" smtClean="0"/>
              <a:t> moved troops through neutral </a:t>
            </a:r>
            <a:r>
              <a:rPr lang="en-US" sz="2000" b="1" u="sng" dirty="0" smtClean="0"/>
              <a:t>Belgium</a:t>
            </a:r>
            <a:r>
              <a:rPr lang="en-US" sz="2000" b="1" dirty="0" smtClean="0"/>
              <a:t> (</a:t>
            </a:r>
            <a:r>
              <a:rPr lang="en-US" sz="1800" b="1" dirty="0" smtClean="0"/>
              <a:t>Schlieffen Plan)</a:t>
            </a:r>
            <a:endParaRPr lang="en-US" sz="2000" b="1" u="sng" dirty="0" smtClean="0"/>
          </a:p>
          <a:p>
            <a:r>
              <a:rPr lang="en-US" sz="2000" b="1" u="sng" dirty="0" smtClean="0"/>
              <a:t>Great Britain</a:t>
            </a:r>
            <a:r>
              <a:rPr lang="en-US" sz="2000" b="1" dirty="0" smtClean="0"/>
              <a:t> supported Belgian neutrality and declared war on </a:t>
            </a:r>
            <a:r>
              <a:rPr lang="en-US" sz="2000" b="1" u="sng" dirty="0" smtClean="0"/>
              <a:t>Germany</a:t>
            </a:r>
            <a:endParaRPr lang="en-US" sz="2000" b="1" u="sng" dirty="0" smtClean="0"/>
          </a:p>
        </p:txBody>
      </p:sp>
      <p:pic>
        <p:nvPicPr>
          <p:cNvPr id="1026" name="Picture 2" descr="http://firstworldwar.wikispaces.com/file/view/SchlieffenPlan.jpg/137773273/447x331/SchlieffenPl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42" y="1807632"/>
            <a:ext cx="5859843" cy="43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09" y="514991"/>
            <a:ext cx="8451564" cy="582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4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 Chooses Sides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104" y="2603500"/>
            <a:ext cx="4825157" cy="576262"/>
          </a:xfrm>
        </p:spPr>
        <p:txBody>
          <a:bodyPr/>
          <a:lstStyle/>
          <a:p>
            <a:r>
              <a:rPr lang="en-US" b="1" dirty="0" smtClean="0"/>
              <a:t>Central Powers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254" y="3281362"/>
            <a:ext cx="4825158" cy="284003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Germany</a:t>
            </a:r>
          </a:p>
          <a:p>
            <a:r>
              <a:rPr lang="en-US" sz="2000" b="1" dirty="0" smtClean="0"/>
              <a:t>Austria-Hungary</a:t>
            </a:r>
          </a:p>
          <a:p>
            <a:r>
              <a:rPr lang="en-US" sz="2000" b="1" dirty="0" smtClean="0"/>
              <a:t>The Ottoman Empire</a:t>
            </a:r>
            <a:endParaRPr lang="en-US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smtClean="0"/>
              <a:t>Allied Powers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99375" y="3281361"/>
            <a:ext cx="3552825" cy="284003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Great Britain</a:t>
            </a:r>
          </a:p>
          <a:p>
            <a:r>
              <a:rPr lang="en-US" sz="2000" b="1" dirty="0" smtClean="0"/>
              <a:t>France</a:t>
            </a:r>
          </a:p>
          <a:p>
            <a:r>
              <a:rPr lang="en-US" sz="2000" b="1" dirty="0" smtClean="0"/>
              <a:t>Russia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By the end of the war 30 nations will be involved</a:t>
            </a:r>
            <a:endParaRPr lang="en-US" sz="2000" b="1" dirty="0"/>
          </a:p>
        </p:txBody>
      </p:sp>
      <p:pic>
        <p:nvPicPr>
          <p:cNvPr id="2050" name="Picture 2" descr="https://www.ambrosevideo.com/resources/documents/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89" y="2425700"/>
            <a:ext cx="4476286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254</TotalTime>
  <Words>339</Words>
  <Application>Microsoft Office PowerPoint</Application>
  <PresentationFormat>Custom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WORLD WAR I REVIEW What do we remember?  What have we forgotten?  What questions do we still have? </vt:lpstr>
      <vt:lpstr>World War I Brainstorm</vt:lpstr>
      <vt:lpstr>PowerPoint Presentation</vt:lpstr>
      <vt:lpstr>The 4 M.A.I.N. Causes of WW1</vt:lpstr>
      <vt:lpstr>The 4 M.A.I.N. Causes of WW1</vt:lpstr>
      <vt:lpstr>The 4 M.A.I.N. Causes of WW1</vt:lpstr>
      <vt:lpstr>War Breaks Out</vt:lpstr>
      <vt:lpstr>PowerPoint Presentation</vt:lpstr>
      <vt:lpstr>Europe Chooses Sides</vt:lpstr>
      <vt:lpstr>Europe Chooses Sides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 M.A.I.N. Causes of WW1</dc:title>
  <dc:creator>Jaclyn Blackmon</dc:creator>
  <cp:lastModifiedBy>Tickler, Brian - Mission Viejo High School</cp:lastModifiedBy>
  <cp:revision>20</cp:revision>
  <dcterms:created xsi:type="dcterms:W3CDTF">2015-11-30T06:09:09Z</dcterms:created>
  <dcterms:modified xsi:type="dcterms:W3CDTF">2017-12-12T22:37:10Z</dcterms:modified>
</cp:coreProperties>
</file>